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3"/>
    <p:sldId id="257" r:id="rId4"/>
    <p:sldId id="261" r:id="rId5"/>
    <p:sldId id="258" r:id="rId6"/>
    <p:sldId id="259" r:id="rId7"/>
    <p:sldId id="260" r:id="rId8"/>
    <p:sldId id="274" r:id="rId9"/>
    <p:sldId id="275" r:id="rId10"/>
    <p:sldId id="276" r:id="rId11"/>
    <p:sldId id="277" r:id="rId12"/>
    <p:sldId id="278" r:id="rId13"/>
    <p:sldId id="262" r:id="rId15"/>
    <p:sldId id="264" r:id="rId16"/>
    <p:sldId id="265" r:id="rId17"/>
    <p:sldId id="280" r:id="rId18"/>
    <p:sldId id="281" r:id="rId19"/>
    <p:sldId id="283" r:id="rId20"/>
    <p:sldId id="266" r:id="rId21"/>
    <p:sldId id="267" r:id="rId22"/>
    <p:sldId id="268" r:id="rId23"/>
    <p:sldId id="269" r:id="rId24"/>
    <p:sldId id="270" r:id="rId25"/>
    <p:sldId id="271" r:id="rId26"/>
    <p:sldId id="272" r:id="rId27"/>
    <p:sldId id="273" r:id="rId28"/>
    <p:sldId id="282" r:id="rId2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Numerical stability issues always exists, much worse than vSLAM</a:t>
            </a:r>
            <a:endParaRPr lang="zh-CN" altLang="en-US"/>
          </a:p>
          <a:p>
            <a:r>
              <a:rPr lang="zh-CN" altLang="en-US"/>
              <a:t>•</a:t>
            </a:r>
            <a:endParaRPr lang="zh-CN" altLang="en-US"/>
          </a:p>
          <a:p>
            <a:r>
              <a:rPr lang="zh-CN" altLang="en-US"/>
              <a:t>Good: walking and aerial robots</a:t>
            </a:r>
            <a:endParaRPr lang="zh-CN" altLang="en-US"/>
          </a:p>
          <a:p>
            <a:r>
              <a:rPr lang="zh-CN" altLang="en-US"/>
              <a:t>•</a:t>
            </a:r>
            <a:endParaRPr lang="zh-CN" altLang="en-US"/>
          </a:p>
          <a:p>
            <a:r>
              <a:rPr lang="zh-CN" altLang="en-US"/>
              <a:t>Bad: ground vehicle moving in 2D</a:t>
            </a:r>
            <a:endParaRPr lang="zh-CN" altLang="en-US"/>
          </a:p>
          <a:p>
            <a:r>
              <a:rPr lang="zh-CN" altLang="en-US"/>
              <a:t>•</a:t>
            </a:r>
            <a:endParaRPr lang="zh-CN" altLang="en-US"/>
          </a:p>
          <a:p>
            <a:r>
              <a:rPr lang="zh-CN" altLang="en-US"/>
              <a:t>Failure: constant velocity or pure rotation</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增加了传感器，结果上必然有所提高:</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loam</a:t>
            </a:r>
            <a:r>
              <a:rPr lang="zh-CN" altLang="en-US"/>
              <a:t>是广泛使用的</a:t>
            </a:r>
            <a:r>
              <a:rPr lang="en-US" altLang="zh-CN"/>
              <a:t>lidar slam</a:t>
            </a:r>
            <a:r>
              <a:rPr lang="zh-CN" altLang="en-US"/>
              <a:t>方法，但有着一些缺点，全局体素地图的存储机制使得它很难做闭环检测，很难引入绝对的位姿测量信息做修正，当地图变得较大时候，其在线优化的效率变低，大尺度范围内容易引起漂移。</a:t>
            </a:r>
            <a:endParaRPr lang="zh-CN" altLang="en-US"/>
          </a:p>
          <a:p>
            <a:endParaRPr lang="zh-CN" altLang="en-US"/>
          </a:p>
          <a:p>
            <a:r>
              <a:rPr lang="en-US" altLang="zh-CN"/>
              <a:t>lio-sam</a:t>
            </a:r>
            <a:r>
              <a:rPr lang="zh-CN" altLang="en-US"/>
              <a:t>中利用</a:t>
            </a:r>
            <a:r>
              <a:rPr lang="en-US" altLang="zh-CN"/>
              <a:t>imu</a:t>
            </a:r>
            <a:r>
              <a:rPr lang="zh-CN" altLang="en-US"/>
              <a:t>信息做点云运动畸变校正，并作为</a:t>
            </a:r>
            <a:r>
              <a:rPr lang="en-US" altLang="zh-CN"/>
              <a:t>lidar scan matching</a:t>
            </a:r>
            <a:r>
              <a:rPr lang="zh-CN" altLang="en-US"/>
              <a:t>的初值，</a:t>
            </a:r>
            <a:r>
              <a:rPr lang="en-US" altLang="zh-CN"/>
              <a:t>lidar</a:t>
            </a:r>
            <a:r>
              <a:rPr lang="zh-CN" altLang="en-US"/>
              <a:t>里程计可以在因子图中估计优化估计出</a:t>
            </a:r>
            <a:r>
              <a:rPr lang="en-US" altLang="zh-CN"/>
              <a:t>imu </a:t>
            </a:r>
            <a:r>
              <a:rPr lang="zh-CN" altLang="en-US"/>
              <a:t>的</a:t>
            </a:r>
            <a:r>
              <a:rPr lang="en-US" altLang="zh-CN"/>
              <a:t>bias</a:t>
            </a:r>
            <a:endParaRPr lang="zh-CN" altLang="en-US"/>
          </a:p>
          <a:p>
            <a:endParaRPr lang="en-US" altLang="zh-CN"/>
          </a:p>
          <a:p>
            <a:r>
              <a:rPr lang="en-US" altLang="zh-CN"/>
              <a:t> </a:t>
            </a:r>
            <a:r>
              <a:rPr lang="zh-CN" altLang="en-US"/>
              <a:t>引入了因子图优化，构建关键帧滑窗，利用</a:t>
            </a:r>
            <a:r>
              <a:rPr lang="en-US" altLang="zh-CN"/>
              <a:t>lidar odometry</a:t>
            </a:r>
            <a:r>
              <a:rPr lang="zh-CN" altLang="en-US"/>
              <a:t>的估计修正</a:t>
            </a:r>
            <a:r>
              <a:rPr lang="en-US" altLang="zh-CN"/>
              <a:t>imu</a:t>
            </a:r>
            <a:r>
              <a:rPr lang="zh-CN" altLang="en-US"/>
              <a:t>的</a:t>
            </a:r>
            <a:r>
              <a:rPr lang="en-US" altLang="zh-CN"/>
              <a:t>bias</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四种</a:t>
            </a:r>
            <a:r>
              <a:rPr lang="en-US" altLang="zh-CN"/>
              <a:t>factor, </a:t>
            </a:r>
            <a:r>
              <a:rPr lang="zh-CN" altLang="en-US"/>
              <a:t>当新的节点被加入的时候，会使用</a:t>
            </a:r>
            <a:r>
              <a:rPr lang="en-US" altLang="zh-CN"/>
              <a:t>isam</a:t>
            </a:r>
            <a:r>
              <a:rPr lang="zh-CN" altLang="en-US"/>
              <a:t>优化框架进行优化， </a:t>
            </a:r>
            <a:r>
              <a:rPr lang="en-US" altLang="zh-CN"/>
              <a:t>lidar frame(edge pointcloud and plane pointcloud), keyframe strategy</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lvi-sam 构建了一个因子图，由两个子系统构成lis, vis。这两个子系统都被设计为紧耦合模式，lis和vis可以相互促进。vis的初始化比较难，需要有一定的加速运动激励，vis可以借助lis的估计来完成初始化，同时视觉特征的深度估计是视觉slam中的一个基础组件，vis的视觉特征可以利用激光雷达的测量来获取深度信息，从而提高vis的精度。而lis在做基于scan-matching的位姿估计的时候，可以利用vis估计作为初值。在闭环部分，可以通过vis利用视觉apperance信息进行确认，然后经过lis经一步优化。由于这是两套互相促进的子系统，当其中之一失败的时候，lvi-sam仍然可以运行，如在纹理缺失(vis容易失败)或是几何特征缺失(lis容易失败)的时候。</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GFTT作特征提取，KLT作帧间的特征跟踪，相对于原始的vins,改进了初始化和特征深度估计部分的内容。</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vis系统初始化较难，其初始化质量取决于两个因素，传感器的初始运动和imu参数的准确性，当vins的传感器以较小或恒定的速度行进时，通常无法完成初始化，加速度激励不够时尺度不可观。imu参数包括缓慢时变的bias和白噪声，这会同时影响原始加速度和角速度的测量，初始化的时候对这些参数有一个比较好的估计有利于非线性优化问题的收敛。利用lis的状态估计帮助vis完成初始化，因为激光雷达的深度可观，可以直接利用lidar的测量对系统状态和imu的bias进行估计，然后根据估计的状态以及图像的时间戳对状态进行插值并将其关联到图像关键帧，最后将插值后的图像状态和imu bias作为vis初始化的初值，显著提高的初始化的速度和鲁棒性。</a:t>
            </a:r>
            <a:endParaRPr lang="zh-CN" altLang="en-US"/>
          </a:p>
          <a:p>
            <a:endParaRPr lang="zh-CN" altLang="en-US"/>
          </a:p>
          <a:p>
            <a:r>
              <a:rPr lang="zh-CN" altLang="en-US"/>
              <a:t>为了将特征点和深度值进行关联，在相机中心的单位球体上投射视觉特征和激光雷达深度点，多帧lidar点云(单帧太稀疏)通过相机雷达外参投影到相机坐标系下，通过成像模型投影到归一化球面上。深度点被下采样，然后使用极坐标进行存储，利用视觉特征的极坐标搜索二维KD-TREE来找到球面上最近的三个深度点，最终特征的bearing vector与三个深度点在笛卡尔空间中形成的平面相交，如图所示:</a:t>
            </a:r>
            <a:endParaRPr lang="zh-CN" altLang="en-US"/>
          </a:p>
          <a:p>
            <a:endParaRPr lang="zh-CN" altLang="en-US"/>
          </a:p>
          <a:p>
            <a:r>
              <a:rPr lang="zh-CN" altLang="en-US">
                <a:sym typeface="+mn-ea"/>
              </a:rPr>
              <a:t>在剧烈运动，照明变化以及缺失纹理的地方，vis容易失败。因此当跟踪的特征数量低于阈值的时候，或者估计的imu偏差超过阈值的时候，将报告vis失败，并重新初始化并通知lis</a:t>
            </a:r>
            <a:endParaRPr lang="zh-CN" altLang="en-US"/>
          </a:p>
          <a:p>
            <a:endParaRPr lang="zh-CN" altLang="en-US"/>
          </a:p>
          <a:p>
            <a:r>
              <a:rPr lang="zh-CN" altLang="en-US">
                <a:sym typeface="+mn-ea"/>
              </a:rPr>
              <a:t>使用DBOW进行闭环检测，DBOW返回的候选闭环图像时间戳被发送给lins进行进一步验证</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整个因子图中包含四种约束，关键帧间的imu预积分约束，视觉里程计约束，激光里程计约束和闭环约束。激光里程计约束来自于scan matching,将当前激光雷达关键帧与全局pointcloud feature map进行匹配，闭环约束的候选帧首先由vis提供，然后通过扫描匹配进一步优化。为激光点云局部地图维护一个激光关键帧的滑动窗口，当载体运动超过一定的阈值后，将新建一个关键帧，选择新的激光关键帧后，新的载体状态将作为节点添加到因子图中</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lis初始化</a:t>
            </a:r>
            <a:endParaRPr lang="zh-CN" altLang="en-US"/>
          </a:p>
          <a:p>
            <a:r>
              <a:rPr lang="zh-CN" altLang="en-US"/>
              <a:t>lis初始化之后，从两个来源获取初始估计，一个是校正偏差的IMU测量积分，一个是vis,当vis信息可用的时候，用vis作为scan-match的初始估计，如果vis失败，则切换到imu测量进行初始化</a:t>
            </a:r>
            <a:endParaRPr lang="zh-CN" altLang="en-US"/>
          </a:p>
          <a:p>
            <a:r>
              <a:rPr lang="zh-CN" altLang="en-US"/>
              <a:t>。</a:t>
            </a:r>
            <a:endParaRPr lang="zh-CN" altLang="en-US"/>
          </a:p>
          <a:p>
            <a:r>
              <a:rPr lang="zh-CN" altLang="en-US"/>
              <a:t>故障检测</a:t>
            </a:r>
            <a:endParaRPr lang="zh-CN" altLang="en-US"/>
          </a:p>
          <a:p>
            <a:r>
              <a:rPr lang="zh-CN" altLang="en-US"/>
              <a:t>判断scan matching的有效性，计算A^t * A的最小特征值，当其小于一定的阈值的时候判定lis失败，发生故障的时候，不会将激光雷达里程计约束添加到因子图当中。</a:t>
            </a:r>
            <a:endParaRPr lang="zh-CN" altLang="en-US"/>
          </a:p>
          <a:p>
            <a:r>
              <a:rPr lang="zh-CN" altLang="en-US"/>
              <a:t>在空旷的地方，或者lidar朝下观测的时候，scan matching会发生退化，从而容易匹配失败。</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A1: 激光的特征点深度对vis的影响，禁用了lis中的scan matching,仅仅依赖vis进行位姿估计，可以看到相对于不用激光点云的深度线索，用激光点提供特征深度可以有效提升精度</a:t>
            </a:r>
            <a:endParaRPr lang="zh-CN" altLang="en-US"/>
          </a:p>
          <a:p>
            <a:endParaRPr lang="zh-CN" altLang="en-US"/>
          </a:p>
          <a:p>
            <a:r>
              <a:rPr lang="zh-CN" altLang="en-US"/>
              <a:t>A2: 禁用vis,仅用lis做位姿估计，可以看到当遇到退化场景的时候效果较差</a:t>
            </a:r>
            <a:endParaRPr lang="zh-CN" altLang="en-US"/>
          </a:p>
          <a:p>
            <a:endParaRPr lang="zh-CN" altLang="en-US"/>
          </a:p>
          <a:p>
            <a:r>
              <a:rPr lang="zh-CN" altLang="en-US"/>
              <a:t>A3: lis和vis一起使用，切换深度配准模块，可以看到位姿误差大幅减少</a:t>
            </a:r>
            <a:endParaRPr lang="zh-CN" altLang="en-US"/>
          </a:p>
          <a:p>
            <a:endParaRPr lang="zh-CN" altLang="en-US"/>
          </a:p>
          <a:p>
            <a:r>
              <a:rPr lang="zh-CN" altLang="en-US"/>
              <a:t>A4:启用闭环检测，消除了累积漂移</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ctr"/>
            <a:r>
              <a:rPr lang="en-US" altLang="zh-CN" sz="4800"/>
              <a:t>Visual, Inertial, Lidar Odometry</a:t>
            </a:r>
            <a:br>
              <a:rPr lang="en-US" altLang="zh-CN" sz="4800"/>
            </a:br>
            <a:r>
              <a:rPr lang="en-US" altLang="zh-CN" sz="1800"/>
              <a:t>a very basic introduction</a:t>
            </a:r>
            <a:br>
              <a:rPr lang="en-US" altLang="zh-CN" sz="4800"/>
            </a:br>
            <a:endParaRPr lang="zh-CN" altLang="en-US" sz="4800"/>
          </a:p>
        </p:txBody>
      </p:sp>
      <p:sp>
        <p:nvSpPr>
          <p:cNvPr id="3" name="副标题 2"/>
          <p:cNvSpPr>
            <a:spLocks noGrp="1"/>
          </p:cNvSpPr>
          <p:nvPr>
            <p:ph type="subTitle" idx="1"/>
          </p:nvPr>
        </p:nvSpPr>
        <p:spPr>
          <a:xfrm>
            <a:off x="1524000" y="3616643"/>
            <a:ext cx="9144000" cy="1655762"/>
          </a:xfrm>
        </p:spPr>
        <p:txBody>
          <a:bodyPr/>
          <a:p>
            <a:r>
              <a:rPr lang="en-US" altLang="zh-CN"/>
              <a:t>guochengcheng</a:t>
            </a:r>
            <a:endParaRPr lang="en-US" altLang="zh-CN"/>
          </a:p>
          <a:p>
            <a:r>
              <a:rPr lang="en-US" altLang="zh-CN"/>
              <a:t>2021-06-07</a:t>
            </a:r>
            <a:endParaRPr lang="en-US" altLang="zh-CN"/>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Estimator Initialization</a:t>
            </a:r>
            <a:endParaRPr lang="zh-CN" altLang="en-US"/>
          </a:p>
        </p:txBody>
      </p:sp>
      <p:sp>
        <p:nvSpPr>
          <p:cNvPr id="3" name="内容占位符 2"/>
          <p:cNvSpPr>
            <a:spLocks noGrp="1"/>
          </p:cNvSpPr>
          <p:nvPr>
            <p:ph idx="1"/>
          </p:nvPr>
        </p:nvSpPr>
        <p:spPr>
          <a:xfrm>
            <a:off x="196215" y="2303145"/>
            <a:ext cx="6697345" cy="3524885"/>
          </a:xfrm>
        </p:spPr>
        <p:txBody>
          <a:bodyPr/>
          <a:p>
            <a:r>
              <a:rPr lang="en-US" altLang="zh-CN"/>
              <a:t>very important &amp; easy to fail</a:t>
            </a:r>
            <a:endParaRPr lang="en-US" altLang="zh-CN"/>
          </a:p>
          <a:p>
            <a:endParaRPr lang="en-US" altLang="zh-CN"/>
          </a:p>
          <a:p>
            <a:r>
              <a:rPr lang="en-US" altLang="zh-CN"/>
              <a:t>Monocular vision-only SFM in a local window</a:t>
            </a:r>
            <a:endParaRPr lang="en-US" altLang="zh-CN"/>
          </a:p>
          <a:p>
            <a:r>
              <a:rPr lang="en-US" altLang="zh-CN"/>
              <a:t>Camera-IMU rotation calibration</a:t>
            </a:r>
            <a:endParaRPr lang="en-US" altLang="zh-CN"/>
          </a:p>
          <a:p>
            <a:r>
              <a:rPr lang="en-US" altLang="zh-CN"/>
              <a:t>Visual-inertial alignment</a:t>
            </a:r>
            <a:endParaRPr lang="en-US" altLang="zh-CN"/>
          </a:p>
        </p:txBody>
      </p:sp>
      <p:pic>
        <p:nvPicPr>
          <p:cNvPr id="4" name="图片 3"/>
          <p:cNvPicPr>
            <a:picLocks noChangeAspect="1"/>
          </p:cNvPicPr>
          <p:nvPr/>
        </p:nvPicPr>
        <p:blipFill>
          <a:blip r:embed="rId1"/>
          <a:stretch>
            <a:fillRect/>
          </a:stretch>
        </p:blipFill>
        <p:spPr>
          <a:xfrm>
            <a:off x="7465695" y="609600"/>
            <a:ext cx="3888105" cy="2031365"/>
          </a:xfrm>
          <a:prstGeom prst="rect">
            <a:avLst/>
          </a:prstGeom>
        </p:spPr>
      </p:pic>
      <p:sp>
        <p:nvSpPr>
          <p:cNvPr id="5" name="文本框 4"/>
          <p:cNvSpPr txBox="1"/>
          <p:nvPr/>
        </p:nvSpPr>
        <p:spPr>
          <a:xfrm>
            <a:off x="7181215" y="2805430"/>
            <a:ext cx="5067300" cy="1445260"/>
          </a:xfrm>
          <a:prstGeom prst="rect">
            <a:avLst/>
          </a:prstGeom>
          <a:noFill/>
        </p:spPr>
        <p:txBody>
          <a:bodyPr wrap="square" rtlCol="0">
            <a:spAutoFit/>
          </a:bodyPr>
          <a:p>
            <a:r>
              <a:rPr lang="en-US" altLang="zh-CN" sz="3200"/>
              <a:t>                   </a:t>
            </a:r>
            <a:r>
              <a:rPr lang="en-US" altLang="zh-CN" sz="2800"/>
              <a:t>AX = XB</a:t>
            </a:r>
            <a:endParaRPr lang="en-US" altLang="zh-CN" sz="2800"/>
          </a:p>
          <a:p>
            <a:r>
              <a:rPr lang="en-US" altLang="zh-CN" sz="2800"/>
              <a:t>incremental imu rotation &amp;</a:t>
            </a:r>
            <a:endParaRPr lang="en-US" altLang="zh-CN" sz="2800"/>
          </a:p>
          <a:p>
            <a:r>
              <a:rPr lang="en-US" altLang="zh-CN" sz="2800"/>
              <a:t> incremental camera rotation</a:t>
            </a:r>
            <a:endParaRPr lang="en-US" altLang="zh-CN" sz="2800"/>
          </a:p>
        </p:txBody>
      </p:sp>
      <p:pic>
        <p:nvPicPr>
          <p:cNvPr id="6" name="图片 5"/>
          <p:cNvPicPr>
            <a:picLocks noChangeAspect="1"/>
          </p:cNvPicPr>
          <p:nvPr/>
        </p:nvPicPr>
        <p:blipFill>
          <a:blip r:embed="rId2"/>
          <a:stretch>
            <a:fillRect/>
          </a:stretch>
        </p:blipFill>
        <p:spPr>
          <a:xfrm>
            <a:off x="7344410" y="4398645"/>
            <a:ext cx="4009390" cy="22110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sliding window BA</a:t>
            </a:r>
            <a:endParaRPr lang="en-US" altLang="zh-CN"/>
          </a:p>
        </p:txBody>
      </p:sp>
      <p:pic>
        <p:nvPicPr>
          <p:cNvPr id="4" name="内容占位符 3"/>
          <p:cNvPicPr>
            <a:picLocks noChangeAspect="1"/>
          </p:cNvPicPr>
          <p:nvPr>
            <p:ph idx="1"/>
          </p:nvPr>
        </p:nvPicPr>
        <p:blipFill>
          <a:blip r:embed="rId1"/>
          <a:stretch>
            <a:fillRect/>
          </a:stretch>
        </p:blipFill>
        <p:spPr>
          <a:xfrm>
            <a:off x="146685" y="1842135"/>
            <a:ext cx="7124700" cy="1346200"/>
          </a:xfrm>
          <a:prstGeom prst="rect">
            <a:avLst/>
          </a:prstGeom>
        </p:spPr>
      </p:pic>
      <p:pic>
        <p:nvPicPr>
          <p:cNvPr id="5" name="图片 4"/>
          <p:cNvPicPr>
            <a:picLocks noChangeAspect="1"/>
          </p:cNvPicPr>
          <p:nvPr/>
        </p:nvPicPr>
        <p:blipFill>
          <a:blip r:embed="rId2"/>
          <a:stretch>
            <a:fillRect/>
          </a:stretch>
        </p:blipFill>
        <p:spPr>
          <a:xfrm>
            <a:off x="146685" y="3543300"/>
            <a:ext cx="7303135" cy="3048000"/>
          </a:xfrm>
          <a:prstGeom prst="rect">
            <a:avLst/>
          </a:prstGeom>
        </p:spPr>
      </p:pic>
      <p:pic>
        <p:nvPicPr>
          <p:cNvPr id="6" name="图片 5"/>
          <p:cNvPicPr>
            <a:picLocks noChangeAspect="1"/>
          </p:cNvPicPr>
          <p:nvPr/>
        </p:nvPicPr>
        <p:blipFill>
          <a:blip r:embed="rId3"/>
          <a:stretch>
            <a:fillRect/>
          </a:stretch>
        </p:blipFill>
        <p:spPr>
          <a:xfrm>
            <a:off x="7838440" y="1532890"/>
            <a:ext cx="4297680" cy="2201545"/>
          </a:xfrm>
          <a:prstGeom prst="rect">
            <a:avLst/>
          </a:prstGeom>
        </p:spPr>
      </p:pic>
      <p:pic>
        <p:nvPicPr>
          <p:cNvPr id="7" name="图片 6"/>
          <p:cNvPicPr>
            <a:picLocks noChangeAspect="1"/>
          </p:cNvPicPr>
          <p:nvPr/>
        </p:nvPicPr>
        <p:blipFill>
          <a:blip r:embed="rId4"/>
          <a:stretch>
            <a:fillRect/>
          </a:stretch>
        </p:blipFill>
        <p:spPr>
          <a:xfrm>
            <a:off x="7675880" y="4440555"/>
            <a:ext cx="4354830" cy="16573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why lidar + inertial</a:t>
            </a:r>
            <a:endParaRPr lang="en-US" altLang="zh-CN"/>
          </a:p>
        </p:txBody>
      </p:sp>
      <p:sp>
        <p:nvSpPr>
          <p:cNvPr id="4" name="文本框 3"/>
          <p:cNvSpPr txBox="1"/>
          <p:nvPr/>
        </p:nvSpPr>
        <p:spPr>
          <a:xfrm>
            <a:off x="937260" y="5945505"/>
            <a:ext cx="1938655" cy="368300"/>
          </a:xfrm>
          <a:prstGeom prst="rect">
            <a:avLst/>
          </a:prstGeom>
          <a:noFill/>
        </p:spPr>
        <p:txBody>
          <a:bodyPr wrap="none" rtlCol="0">
            <a:spAutoFit/>
          </a:bodyPr>
          <a:p>
            <a:r>
              <a:rPr lang="en-US" altLang="zh-CN"/>
              <a:t>pointcloud deskew</a:t>
            </a:r>
            <a:endParaRPr lang="en-US" altLang="zh-CN"/>
          </a:p>
        </p:txBody>
      </p:sp>
      <p:sp>
        <p:nvSpPr>
          <p:cNvPr id="5" name="文本框 4"/>
          <p:cNvSpPr txBox="1"/>
          <p:nvPr/>
        </p:nvSpPr>
        <p:spPr>
          <a:xfrm>
            <a:off x="4133215" y="5810250"/>
            <a:ext cx="3225800" cy="922020"/>
          </a:xfrm>
          <a:prstGeom prst="rect">
            <a:avLst/>
          </a:prstGeom>
          <a:noFill/>
        </p:spPr>
        <p:txBody>
          <a:bodyPr wrap="none" rtlCol="0">
            <a:spAutoFit/>
          </a:bodyPr>
          <a:p>
            <a:r>
              <a:rPr lang="en-US" altLang="zh-CN"/>
              <a:t>scan matchint initialization value</a:t>
            </a:r>
            <a:endParaRPr lang="en-US" altLang="zh-CN"/>
          </a:p>
          <a:p>
            <a:r>
              <a:rPr lang="en-US" altLang="zh-CN"/>
              <a:t>(known correspondence or</a:t>
            </a:r>
            <a:endParaRPr lang="en-US" altLang="zh-CN"/>
          </a:p>
          <a:p>
            <a:r>
              <a:rPr lang="en-US" altLang="zh-CN"/>
              <a:t>not known correspondence)</a:t>
            </a:r>
            <a:endParaRPr lang="en-US" altLang="zh-CN"/>
          </a:p>
        </p:txBody>
      </p:sp>
      <p:sp>
        <p:nvSpPr>
          <p:cNvPr id="6" name="文本框 5"/>
          <p:cNvSpPr txBox="1"/>
          <p:nvPr/>
        </p:nvSpPr>
        <p:spPr>
          <a:xfrm>
            <a:off x="9077325" y="5810250"/>
            <a:ext cx="1975485" cy="368300"/>
          </a:xfrm>
          <a:prstGeom prst="rect">
            <a:avLst/>
          </a:prstGeom>
          <a:noFill/>
        </p:spPr>
        <p:txBody>
          <a:bodyPr wrap="none" rtlCol="0">
            <a:spAutoFit/>
          </a:bodyPr>
          <a:p>
            <a:r>
              <a:rPr lang="en-US" altLang="zh-CN"/>
              <a:t>multi-sensor fusion</a:t>
            </a:r>
            <a:endParaRPr lang="en-US" altLang="zh-CN"/>
          </a:p>
        </p:txBody>
      </p:sp>
      <p:pic>
        <p:nvPicPr>
          <p:cNvPr id="7" name="图片 6"/>
          <p:cNvPicPr>
            <a:picLocks noChangeAspect="1"/>
          </p:cNvPicPr>
          <p:nvPr/>
        </p:nvPicPr>
        <p:blipFill>
          <a:blip r:embed="rId1"/>
          <a:stretch>
            <a:fillRect/>
          </a:stretch>
        </p:blipFill>
        <p:spPr>
          <a:xfrm>
            <a:off x="8011160" y="2239645"/>
            <a:ext cx="3900170" cy="3021330"/>
          </a:xfrm>
          <a:prstGeom prst="rect">
            <a:avLst/>
          </a:prstGeom>
        </p:spPr>
      </p:pic>
      <p:pic>
        <p:nvPicPr>
          <p:cNvPr id="8" name="图片 7"/>
          <p:cNvPicPr>
            <a:picLocks noChangeAspect="1"/>
          </p:cNvPicPr>
          <p:nvPr/>
        </p:nvPicPr>
        <p:blipFill>
          <a:blip r:embed="rId2"/>
          <a:stretch>
            <a:fillRect/>
          </a:stretch>
        </p:blipFill>
        <p:spPr>
          <a:xfrm>
            <a:off x="3639185" y="2981325"/>
            <a:ext cx="4213225" cy="1823085"/>
          </a:xfrm>
          <a:prstGeom prst="rect">
            <a:avLst/>
          </a:prstGeom>
        </p:spPr>
      </p:pic>
      <p:pic>
        <p:nvPicPr>
          <p:cNvPr id="9" name="图片 8"/>
          <p:cNvPicPr>
            <a:picLocks noChangeAspect="1"/>
          </p:cNvPicPr>
          <p:nvPr/>
        </p:nvPicPr>
        <p:blipFill>
          <a:blip r:embed="rId3"/>
          <a:stretch>
            <a:fillRect/>
          </a:stretch>
        </p:blipFill>
        <p:spPr>
          <a:xfrm>
            <a:off x="38735" y="2981325"/>
            <a:ext cx="3735705" cy="18872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Introduction</a:t>
            </a:r>
            <a:endParaRPr lang="en-US" altLang="zh-CN"/>
          </a:p>
        </p:txBody>
      </p:sp>
      <p:sp>
        <p:nvSpPr>
          <p:cNvPr id="3" name="文本框 2"/>
          <p:cNvSpPr txBox="1"/>
          <p:nvPr/>
        </p:nvSpPr>
        <p:spPr>
          <a:xfrm>
            <a:off x="838200" y="2185035"/>
            <a:ext cx="3549650" cy="3230245"/>
          </a:xfrm>
          <a:prstGeom prst="rect">
            <a:avLst/>
          </a:prstGeom>
          <a:noFill/>
        </p:spPr>
        <p:txBody>
          <a:bodyPr wrap="square" rtlCol="0" anchor="t">
            <a:spAutoFit/>
          </a:bodyPr>
          <a:p>
            <a:pPr algn="ctr"/>
            <a:r>
              <a:rPr lang="en-US" altLang="zh-CN" sz="3600">
                <a:sym typeface="+mn-ea"/>
              </a:rPr>
              <a:t>loam series </a:t>
            </a:r>
            <a:r>
              <a:rPr lang="en-US" altLang="zh-CN" sz="2400">
                <a:sym typeface="+mn-ea"/>
              </a:rPr>
              <a:t>(ALOAM, FLOAM, LEGO-LOAM)</a:t>
            </a:r>
            <a:endParaRPr lang="en-US" altLang="zh-CN" sz="3600"/>
          </a:p>
          <a:p>
            <a:pPr algn="ctr"/>
            <a:r>
              <a:rPr lang="en-US" altLang="zh-CN" sz="3600">
                <a:sym typeface="+mn-ea"/>
              </a:rPr>
              <a:t>lio-mapping </a:t>
            </a:r>
            <a:r>
              <a:rPr lang="en-US" altLang="zh-CN" sz="3600">
                <a:solidFill>
                  <a:schemeClr val="accent2"/>
                </a:solidFill>
                <a:sym typeface="+mn-ea"/>
              </a:rPr>
              <a:t>(hkust, liu ming)</a:t>
            </a:r>
            <a:endParaRPr lang="en-US" altLang="zh-CN" sz="3600">
              <a:solidFill>
                <a:schemeClr val="accent2"/>
              </a:solidFill>
            </a:endParaRPr>
          </a:p>
          <a:p>
            <a:pPr algn="ctr"/>
            <a:r>
              <a:rPr lang="en-US" altLang="zh-CN" sz="3600">
                <a:sym typeface="+mn-ea"/>
              </a:rPr>
              <a:t>lio-sam </a:t>
            </a:r>
            <a:r>
              <a:rPr lang="en-US" altLang="zh-CN" sz="3600">
                <a:solidFill>
                  <a:schemeClr val="accent2"/>
                </a:solidFill>
                <a:sym typeface="+mn-ea"/>
              </a:rPr>
              <a:t>(tixiao shan)</a:t>
            </a:r>
            <a:endParaRPr lang="en-US" altLang="zh-CN" sz="3600">
              <a:solidFill>
                <a:schemeClr val="accent2"/>
              </a:solidFill>
              <a:sym typeface="+mn-ea"/>
            </a:endParaRPr>
          </a:p>
        </p:txBody>
      </p:sp>
      <p:pic>
        <p:nvPicPr>
          <p:cNvPr id="8" name="图片 7"/>
          <p:cNvPicPr>
            <a:picLocks noChangeAspect="1"/>
          </p:cNvPicPr>
          <p:nvPr/>
        </p:nvPicPr>
        <p:blipFill>
          <a:blip r:embed="rId1"/>
          <a:stretch>
            <a:fillRect/>
          </a:stretch>
        </p:blipFill>
        <p:spPr>
          <a:xfrm>
            <a:off x="5337175" y="365125"/>
            <a:ext cx="3493770" cy="1977390"/>
          </a:xfrm>
          <a:prstGeom prst="rect">
            <a:avLst/>
          </a:prstGeom>
        </p:spPr>
      </p:pic>
      <p:pic>
        <p:nvPicPr>
          <p:cNvPr id="9" name="图片 8"/>
          <p:cNvPicPr>
            <a:picLocks noChangeAspect="1"/>
          </p:cNvPicPr>
          <p:nvPr/>
        </p:nvPicPr>
        <p:blipFill>
          <a:blip r:embed="rId2"/>
          <a:stretch>
            <a:fillRect/>
          </a:stretch>
        </p:blipFill>
        <p:spPr>
          <a:xfrm>
            <a:off x="4736465" y="2738755"/>
            <a:ext cx="3107055" cy="1769745"/>
          </a:xfrm>
          <a:prstGeom prst="rect">
            <a:avLst/>
          </a:prstGeom>
        </p:spPr>
      </p:pic>
      <p:pic>
        <p:nvPicPr>
          <p:cNvPr id="10" name="图片 9"/>
          <p:cNvPicPr>
            <a:picLocks noChangeAspect="1"/>
          </p:cNvPicPr>
          <p:nvPr/>
        </p:nvPicPr>
        <p:blipFill>
          <a:blip r:embed="rId3"/>
          <a:stretch>
            <a:fillRect/>
          </a:stretch>
        </p:blipFill>
        <p:spPr>
          <a:xfrm>
            <a:off x="6837045" y="4679950"/>
            <a:ext cx="3420745" cy="17640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en-US" altLang="zh-CN"/>
              <a:t>LIO-SAM</a:t>
            </a:r>
            <a:endParaRPr lang="en-US" altLang="zh-CN"/>
          </a:p>
        </p:txBody>
      </p:sp>
      <p:pic>
        <p:nvPicPr>
          <p:cNvPr id="4" name="图片 3"/>
          <p:cNvPicPr>
            <a:picLocks noChangeAspect="1"/>
          </p:cNvPicPr>
          <p:nvPr/>
        </p:nvPicPr>
        <p:blipFill>
          <a:blip r:embed="rId1"/>
          <a:stretch>
            <a:fillRect/>
          </a:stretch>
        </p:blipFill>
        <p:spPr>
          <a:xfrm>
            <a:off x="4943475" y="2564765"/>
            <a:ext cx="7012305" cy="2753360"/>
          </a:xfrm>
          <a:prstGeom prst="rect">
            <a:avLst/>
          </a:prstGeom>
        </p:spPr>
      </p:pic>
      <p:sp>
        <p:nvSpPr>
          <p:cNvPr id="5" name="文本框 4"/>
          <p:cNvSpPr txBox="1"/>
          <p:nvPr/>
        </p:nvSpPr>
        <p:spPr>
          <a:xfrm>
            <a:off x="470535" y="1558925"/>
            <a:ext cx="4144645" cy="4892675"/>
          </a:xfrm>
          <a:prstGeom prst="rect">
            <a:avLst/>
          </a:prstGeom>
          <a:noFill/>
        </p:spPr>
        <p:txBody>
          <a:bodyPr wrap="square" rtlCol="0" anchor="t">
            <a:spAutoFit/>
          </a:bodyPr>
          <a:p>
            <a:pPr algn="just"/>
            <a:r>
              <a:rPr lang="zh-CN" altLang="en-US" sz="2400">
                <a:sym typeface="+mn-ea"/>
              </a:rPr>
              <a:t>• </a:t>
            </a:r>
            <a:r>
              <a:rPr lang="zh-CN" altLang="en-US" sz="2400"/>
              <a:t>A tightly-coupled lidar inertial odometry framework built atop a factor graph, that is suitable for multi-sensor fusion and global optimization.</a:t>
            </a:r>
            <a:endParaRPr lang="zh-CN" altLang="en-US" sz="2400"/>
          </a:p>
          <a:p>
            <a:pPr algn="just"/>
            <a:endParaRPr lang="zh-CN" altLang="en-US" sz="2400"/>
          </a:p>
          <a:p>
            <a:pPr algn="just"/>
            <a:r>
              <a:rPr lang="zh-CN" altLang="en-US" sz="2400"/>
              <a:t>• An efficient, local sliding window-based scan-matching approach that enables real-time performance by regis- tering selectively chosen new keyframes to a fixed-size set of prior sub-keyframes.</a:t>
            </a:r>
            <a:endParaRPr lang="zh-CN" alt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LIO-SAM</a:t>
            </a:r>
            <a:endParaRPr lang="en-US" altLang="zh-CN"/>
          </a:p>
        </p:txBody>
      </p:sp>
      <p:pic>
        <p:nvPicPr>
          <p:cNvPr id="4" name="图片 3"/>
          <p:cNvPicPr>
            <a:picLocks noChangeAspect="1"/>
          </p:cNvPicPr>
          <p:nvPr/>
        </p:nvPicPr>
        <p:blipFill>
          <a:blip r:embed="rId1"/>
          <a:stretch>
            <a:fillRect/>
          </a:stretch>
        </p:blipFill>
        <p:spPr>
          <a:xfrm>
            <a:off x="297815" y="1871345"/>
            <a:ext cx="11278235" cy="41084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optimization graph</a:t>
            </a:r>
            <a:endParaRPr lang="en-US" altLang="zh-CN"/>
          </a:p>
        </p:txBody>
      </p:sp>
      <p:pic>
        <p:nvPicPr>
          <p:cNvPr id="4" name="内容占位符 3"/>
          <p:cNvPicPr>
            <a:picLocks noChangeAspect="1"/>
          </p:cNvPicPr>
          <p:nvPr>
            <p:ph idx="1"/>
          </p:nvPr>
        </p:nvPicPr>
        <p:blipFill>
          <a:blip r:embed="rId1"/>
          <a:stretch>
            <a:fillRect/>
          </a:stretch>
        </p:blipFill>
        <p:spPr>
          <a:xfrm>
            <a:off x="331470" y="2992120"/>
            <a:ext cx="3368040" cy="873760"/>
          </a:xfrm>
          <a:prstGeom prst="rect">
            <a:avLst/>
          </a:prstGeom>
        </p:spPr>
      </p:pic>
      <p:sp>
        <p:nvSpPr>
          <p:cNvPr id="5" name="文本框 4"/>
          <p:cNvSpPr txBox="1"/>
          <p:nvPr/>
        </p:nvSpPr>
        <p:spPr>
          <a:xfrm>
            <a:off x="1137285" y="4405630"/>
            <a:ext cx="1143000" cy="368300"/>
          </a:xfrm>
          <a:prstGeom prst="rect">
            <a:avLst/>
          </a:prstGeom>
          <a:noFill/>
        </p:spPr>
        <p:txBody>
          <a:bodyPr wrap="none" rtlCol="0">
            <a:spAutoFit/>
          </a:bodyPr>
          <a:p>
            <a:r>
              <a:rPr lang="en-US" altLang="zh-CN"/>
              <a:t>imu factor</a:t>
            </a:r>
            <a:endParaRPr lang="en-US" altLang="zh-CN"/>
          </a:p>
        </p:txBody>
      </p:sp>
      <p:pic>
        <p:nvPicPr>
          <p:cNvPr id="6" name="图片 5"/>
          <p:cNvPicPr>
            <a:picLocks noChangeAspect="1"/>
          </p:cNvPicPr>
          <p:nvPr/>
        </p:nvPicPr>
        <p:blipFill>
          <a:blip r:embed="rId2"/>
          <a:stretch>
            <a:fillRect/>
          </a:stretch>
        </p:blipFill>
        <p:spPr>
          <a:xfrm>
            <a:off x="4103370" y="1691005"/>
            <a:ext cx="3985895" cy="1751965"/>
          </a:xfrm>
          <a:prstGeom prst="rect">
            <a:avLst/>
          </a:prstGeom>
        </p:spPr>
      </p:pic>
      <p:pic>
        <p:nvPicPr>
          <p:cNvPr id="7" name="图片 6"/>
          <p:cNvPicPr>
            <a:picLocks noChangeAspect="1"/>
          </p:cNvPicPr>
          <p:nvPr/>
        </p:nvPicPr>
        <p:blipFill>
          <a:blip r:embed="rId3"/>
          <a:stretch>
            <a:fillRect/>
          </a:stretch>
        </p:blipFill>
        <p:spPr>
          <a:xfrm>
            <a:off x="4103370" y="4053840"/>
            <a:ext cx="4156075" cy="847725"/>
          </a:xfrm>
          <a:prstGeom prst="rect">
            <a:avLst/>
          </a:prstGeom>
        </p:spPr>
      </p:pic>
      <p:sp>
        <p:nvSpPr>
          <p:cNvPr id="8" name="文本框 7"/>
          <p:cNvSpPr txBox="1"/>
          <p:nvPr/>
        </p:nvSpPr>
        <p:spPr>
          <a:xfrm>
            <a:off x="5095240" y="5111750"/>
            <a:ext cx="2171700" cy="645160"/>
          </a:xfrm>
          <a:prstGeom prst="rect">
            <a:avLst/>
          </a:prstGeom>
          <a:noFill/>
        </p:spPr>
        <p:txBody>
          <a:bodyPr wrap="none" rtlCol="0">
            <a:spAutoFit/>
          </a:bodyPr>
          <a:p>
            <a:pPr algn="ctr"/>
            <a:r>
              <a:rPr lang="en-US" altLang="zh-CN"/>
              <a:t>scan to local map</a:t>
            </a:r>
            <a:endParaRPr lang="en-US" altLang="zh-CN"/>
          </a:p>
          <a:p>
            <a:pPr algn="ctr"/>
            <a:r>
              <a:rPr lang="en-US" altLang="zh-CN"/>
              <a:t>lidar odometry factor</a:t>
            </a:r>
            <a:endParaRPr lang="en-US" altLang="zh-CN"/>
          </a:p>
        </p:txBody>
      </p:sp>
      <p:sp>
        <p:nvSpPr>
          <p:cNvPr id="9" name="文本框 8"/>
          <p:cNvSpPr txBox="1"/>
          <p:nvPr/>
        </p:nvSpPr>
        <p:spPr>
          <a:xfrm>
            <a:off x="9037320" y="3277235"/>
            <a:ext cx="2821940" cy="922020"/>
          </a:xfrm>
          <a:prstGeom prst="rect">
            <a:avLst/>
          </a:prstGeom>
          <a:noFill/>
        </p:spPr>
        <p:txBody>
          <a:bodyPr wrap="none" rtlCol="0">
            <a:spAutoFit/>
          </a:bodyPr>
          <a:p>
            <a:r>
              <a:rPr lang="en-US" altLang="zh-CN"/>
              <a:t>optional gps factor &amp;</a:t>
            </a:r>
            <a:endParaRPr lang="en-US" altLang="zh-CN"/>
          </a:p>
          <a:p>
            <a:r>
              <a:rPr lang="en-US" altLang="zh-CN"/>
              <a:t>loop closure facotr based on</a:t>
            </a:r>
            <a:endParaRPr lang="en-US" altLang="zh-CN"/>
          </a:p>
          <a:p>
            <a:r>
              <a:rPr lang="en-US" altLang="zh-CN"/>
              <a:t>euclidean distance</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Experiment</a:t>
            </a:r>
            <a:endParaRPr lang="en-US" altLang="zh-CN"/>
          </a:p>
        </p:txBody>
      </p:sp>
      <p:pic>
        <p:nvPicPr>
          <p:cNvPr id="4" name="图片 3"/>
          <p:cNvPicPr>
            <a:picLocks noChangeAspect="1"/>
          </p:cNvPicPr>
          <p:nvPr/>
        </p:nvPicPr>
        <p:blipFill>
          <a:blip r:embed="rId1"/>
          <a:stretch>
            <a:fillRect/>
          </a:stretch>
        </p:blipFill>
        <p:spPr>
          <a:xfrm>
            <a:off x="5942965" y="4432300"/>
            <a:ext cx="5660390" cy="1871345"/>
          </a:xfrm>
          <a:prstGeom prst="rect">
            <a:avLst/>
          </a:prstGeom>
        </p:spPr>
      </p:pic>
      <p:pic>
        <p:nvPicPr>
          <p:cNvPr id="5" name="图片 4"/>
          <p:cNvPicPr>
            <a:picLocks noChangeAspect="1"/>
          </p:cNvPicPr>
          <p:nvPr/>
        </p:nvPicPr>
        <p:blipFill>
          <a:blip r:embed="rId2"/>
          <a:stretch>
            <a:fillRect/>
          </a:stretch>
        </p:blipFill>
        <p:spPr>
          <a:xfrm>
            <a:off x="435610" y="1864995"/>
            <a:ext cx="5257165" cy="4438650"/>
          </a:xfrm>
          <a:prstGeom prst="rect">
            <a:avLst/>
          </a:prstGeom>
        </p:spPr>
      </p:pic>
      <p:pic>
        <p:nvPicPr>
          <p:cNvPr id="6" name="图片 5"/>
          <p:cNvPicPr>
            <a:picLocks noChangeAspect="1"/>
          </p:cNvPicPr>
          <p:nvPr/>
        </p:nvPicPr>
        <p:blipFill>
          <a:blip r:embed="rId3"/>
          <a:stretch>
            <a:fillRect/>
          </a:stretch>
        </p:blipFill>
        <p:spPr>
          <a:xfrm>
            <a:off x="7119620" y="578485"/>
            <a:ext cx="3306445" cy="35864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Finally, LVI-SAM</a:t>
            </a:r>
            <a:endParaRPr lang="en-US" altLang="zh-CN"/>
          </a:p>
        </p:txBody>
      </p:sp>
      <p:pic>
        <p:nvPicPr>
          <p:cNvPr id="5" name="图片 4" descr="lvisam"/>
          <p:cNvPicPr>
            <a:picLocks noChangeAspect="1"/>
          </p:cNvPicPr>
          <p:nvPr/>
        </p:nvPicPr>
        <p:blipFill>
          <a:blip r:embed="rId1"/>
          <a:stretch>
            <a:fillRect/>
          </a:stretch>
        </p:blipFill>
        <p:spPr>
          <a:xfrm>
            <a:off x="1123950" y="1691005"/>
            <a:ext cx="8126730" cy="3491865"/>
          </a:xfrm>
          <a:prstGeom prst="rect">
            <a:avLst/>
          </a:prstGeom>
        </p:spPr>
      </p:pic>
      <p:sp>
        <p:nvSpPr>
          <p:cNvPr id="6" name="文本框 5"/>
          <p:cNvSpPr txBox="1"/>
          <p:nvPr/>
        </p:nvSpPr>
        <p:spPr>
          <a:xfrm>
            <a:off x="1123950" y="5429250"/>
            <a:ext cx="5974080" cy="922020"/>
          </a:xfrm>
          <a:prstGeom prst="rect">
            <a:avLst/>
          </a:prstGeom>
          <a:noFill/>
        </p:spPr>
        <p:txBody>
          <a:bodyPr wrap="none" rtlCol="0">
            <a:spAutoFit/>
          </a:bodyPr>
          <a:p>
            <a:r>
              <a:rPr lang="en-US" altLang="zh-CN"/>
              <a:t>- tightly coupled vision lidar inertial odometry</a:t>
            </a:r>
            <a:endParaRPr lang="en-US" altLang="zh-CN"/>
          </a:p>
          <a:p>
            <a:r>
              <a:rPr lang="en-US" altLang="zh-CN"/>
              <a:t>- vins mono + liosam from system level</a:t>
            </a:r>
            <a:endParaRPr lang="en-US" altLang="zh-CN"/>
          </a:p>
          <a:p>
            <a:r>
              <a:rPr lang="en-US" altLang="zh-CN"/>
              <a:t>- cover texture-less scenes and geometric structure less scene </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LVI-SAM</a:t>
            </a:r>
            <a:endParaRPr lang="en-US" altLang="zh-CN"/>
          </a:p>
        </p:txBody>
      </p:sp>
      <p:pic>
        <p:nvPicPr>
          <p:cNvPr id="4" name="图片 3" descr="lvisam1"/>
          <p:cNvPicPr>
            <a:picLocks noChangeAspect="1"/>
          </p:cNvPicPr>
          <p:nvPr/>
        </p:nvPicPr>
        <p:blipFill>
          <a:blip r:embed="rId1"/>
          <a:stretch>
            <a:fillRect/>
          </a:stretch>
        </p:blipFill>
        <p:spPr>
          <a:xfrm>
            <a:off x="477520" y="1514475"/>
            <a:ext cx="11493500" cy="34016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Overview</a:t>
            </a:r>
            <a:endParaRPr lang="en-US" altLang="zh-CN"/>
          </a:p>
        </p:txBody>
      </p:sp>
      <p:sp>
        <p:nvSpPr>
          <p:cNvPr id="3" name="内容占位符 2"/>
          <p:cNvSpPr>
            <a:spLocks noGrp="1"/>
          </p:cNvSpPr>
          <p:nvPr>
            <p:ph idx="1"/>
          </p:nvPr>
        </p:nvSpPr>
        <p:spPr/>
        <p:txBody>
          <a:bodyPr/>
          <a:p>
            <a:r>
              <a:rPr lang="en-US" altLang="zh-CN" sz="3600">
                <a:ln/>
                <a:solidFill>
                  <a:schemeClr val="tx1"/>
                </a:solidFill>
                <a:effectLst>
                  <a:outerShdw blurRad="38100" dist="19050" dir="2700000" algn="tl" rotWithShape="0">
                    <a:schemeClr val="dk1">
                      <a:alpha val="40000"/>
                    </a:schemeClr>
                  </a:outerShdw>
                </a:effectLst>
              </a:rPr>
              <a:t>Introduction</a:t>
            </a:r>
            <a:endParaRPr lang="en-US" altLang="zh-CN" sz="3600">
              <a:ln/>
              <a:solidFill>
                <a:schemeClr val="tx1"/>
              </a:solidFill>
              <a:effectLst>
                <a:outerShdw blurRad="38100" dist="19050" dir="2700000" algn="tl" rotWithShape="0">
                  <a:schemeClr val="dk1">
                    <a:alpha val="40000"/>
                  </a:schemeClr>
                </a:outerShdw>
              </a:effectLst>
            </a:endParaRPr>
          </a:p>
          <a:p>
            <a:r>
              <a:rPr lang="en-US" altLang="zh-CN" sz="3600">
                <a:ln/>
                <a:solidFill>
                  <a:schemeClr val="tx1"/>
                </a:solidFill>
                <a:effectLst>
                  <a:outerShdw blurRad="38100" dist="19050" dir="2700000" algn="tl" rotWithShape="0">
                    <a:schemeClr val="dk1">
                      <a:alpha val="40000"/>
                    </a:schemeClr>
                  </a:outerShdw>
                </a:effectLst>
              </a:rPr>
              <a:t>vins-mono (visual + inertial)</a:t>
            </a:r>
            <a:endParaRPr lang="en-US" altLang="zh-CN" sz="3600">
              <a:ln/>
              <a:solidFill>
                <a:schemeClr val="tx1"/>
              </a:solidFill>
              <a:effectLst>
                <a:outerShdw blurRad="38100" dist="19050" dir="2700000" algn="tl" rotWithShape="0">
                  <a:schemeClr val="dk1">
                    <a:alpha val="40000"/>
                  </a:schemeClr>
                </a:outerShdw>
              </a:effectLst>
            </a:endParaRPr>
          </a:p>
          <a:p>
            <a:r>
              <a:rPr lang="en-US" altLang="zh-CN" sz="3600">
                <a:ln/>
                <a:solidFill>
                  <a:schemeClr val="tx1"/>
                </a:solidFill>
                <a:effectLst>
                  <a:outerShdw blurRad="38100" dist="19050" dir="2700000" algn="tl" rotWithShape="0">
                    <a:schemeClr val="dk1">
                      <a:alpha val="40000"/>
                    </a:schemeClr>
                  </a:outerShdw>
                </a:effectLst>
              </a:rPr>
              <a:t>lio-sam       (lidar + inertial)</a:t>
            </a:r>
            <a:endParaRPr lang="en-US" altLang="zh-CN" sz="3600">
              <a:ln/>
              <a:solidFill>
                <a:schemeClr val="tx1"/>
              </a:solidFill>
              <a:effectLst>
                <a:outerShdw blurRad="38100" dist="19050" dir="2700000" algn="tl" rotWithShape="0">
                  <a:schemeClr val="dk1">
                    <a:alpha val="40000"/>
                  </a:schemeClr>
                </a:outerShdw>
              </a:effectLst>
            </a:endParaRPr>
          </a:p>
          <a:p>
            <a:r>
              <a:rPr lang="en-US" altLang="zh-CN" sz="3600">
                <a:ln/>
                <a:solidFill>
                  <a:schemeClr val="tx1"/>
                </a:solidFill>
                <a:effectLst>
                  <a:outerShdw blurRad="38100" dist="19050" dir="2700000" algn="tl" rotWithShape="0">
                    <a:schemeClr val="dk1">
                      <a:alpha val="40000"/>
                    </a:schemeClr>
                  </a:outerShdw>
                </a:effectLst>
              </a:rPr>
              <a:t>lvi-sam       (lidar + vision + inertial)</a:t>
            </a:r>
            <a:endParaRPr lang="en-US" altLang="zh-CN" sz="3600">
              <a:ln/>
              <a:solidFill>
                <a:schemeClr val="tx1"/>
              </a:solidFill>
              <a:effectLst>
                <a:outerShdw blurRad="38100" dist="19050" dir="2700000" algn="tl" rotWithShape="0">
                  <a:schemeClr val="dk1">
                    <a:alpha val="40000"/>
                  </a:schemeClr>
                </a:outerShdw>
              </a:effectLst>
            </a:endParaRPr>
          </a:p>
          <a:p>
            <a:r>
              <a:rPr lang="en-US" altLang="zh-CN" sz="3600">
                <a:ln/>
                <a:solidFill>
                  <a:schemeClr val="tx1"/>
                </a:solidFill>
                <a:effectLst>
                  <a:outerShdw blurRad="38100" dist="19050" dir="2700000" algn="tl" rotWithShape="0">
                    <a:schemeClr val="dk1">
                      <a:alpha val="40000"/>
                    </a:schemeClr>
                  </a:outerShdw>
                </a:effectLst>
              </a:rPr>
              <a:t>......</a:t>
            </a:r>
            <a:endParaRPr lang="en-US" altLang="zh-CN" sz="3600">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 factor graph</a:t>
            </a:r>
            <a:endParaRPr lang="en-US" altLang="zh-CN"/>
          </a:p>
        </p:txBody>
      </p:sp>
      <p:pic>
        <p:nvPicPr>
          <p:cNvPr id="4" name="图片 3" descr="lvisam2"/>
          <p:cNvPicPr>
            <a:picLocks noChangeAspect="1"/>
          </p:cNvPicPr>
          <p:nvPr/>
        </p:nvPicPr>
        <p:blipFill>
          <a:blip r:embed="rId1"/>
          <a:stretch>
            <a:fillRect/>
          </a:stretch>
        </p:blipFill>
        <p:spPr>
          <a:xfrm>
            <a:off x="2533650" y="1691005"/>
            <a:ext cx="7124700" cy="42786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How lis help vis</a:t>
            </a:r>
            <a:endParaRPr lang="en-US" altLang="zh-CN"/>
          </a:p>
        </p:txBody>
      </p:sp>
      <p:sp>
        <p:nvSpPr>
          <p:cNvPr id="3" name="内容占位符 2"/>
          <p:cNvSpPr>
            <a:spLocks noGrp="1"/>
          </p:cNvSpPr>
          <p:nvPr>
            <p:ph idx="1"/>
          </p:nvPr>
        </p:nvSpPr>
        <p:spPr>
          <a:xfrm>
            <a:off x="838200" y="1825625"/>
            <a:ext cx="10515600" cy="4351338"/>
          </a:xfrm>
        </p:spPr>
        <p:txBody>
          <a:bodyPr/>
          <a:p>
            <a:r>
              <a:rPr lang="en-US" altLang="zh-CN"/>
              <a:t>1. initialization (https://www.youtube.com/watch?v=8CTl07D6Ibc)</a:t>
            </a:r>
            <a:endParaRPr lang="en-US" altLang="zh-CN"/>
          </a:p>
          <a:p>
            <a:r>
              <a:rPr lang="en-US" altLang="zh-CN"/>
              <a:t>2. visual feature depth association</a:t>
            </a:r>
            <a:endParaRPr lang="en-US" altLang="zh-CN"/>
          </a:p>
          <a:p>
            <a:r>
              <a:rPr lang="en-US" altLang="zh-CN">
                <a:sym typeface="+mn-ea"/>
              </a:rPr>
              <a:t>3. failure detection</a:t>
            </a:r>
            <a:endParaRPr lang="en-US" altLang="zh-CN"/>
          </a:p>
          <a:p>
            <a:r>
              <a:rPr lang="en-US" altLang="zh-CN">
                <a:sym typeface="+mn-ea"/>
              </a:rPr>
              <a:t>4. loop closure</a:t>
            </a:r>
            <a:endParaRPr lang="en-US" altLang="zh-CN"/>
          </a:p>
          <a:p>
            <a:endParaRPr lang="en-US" altLang="zh-CN"/>
          </a:p>
        </p:txBody>
      </p:sp>
      <p:pic>
        <p:nvPicPr>
          <p:cNvPr id="4" name="图片 3" descr="lvisam4"/>
          <p:cNvPicPr>
            <a:picLocks noChangeAspect="1"/>
          </p:cNvPicPr>
          <p:nvPr/>
        </p:nvPicPr>
        <p:blipFill>
          <a:blip r:embed="rId1"/>
          <a:stretch>
            <a:fillRect/>
          </a:stretch>
        </p:blipFill>
        <p:spPr>
          <a:xfrm>
            <a:off x="7465060" y="3295015"/>
            <a:ext cx="3056255" cy="3236595"/>
          </a:xfrm>
          <a:prstGeom prst="rect">
            <a:avLst/>
          </a:prstGeom>
        </p:spPr>
      </p:pic>
      <p:pic>
        <p:nvPicPr>
          <p:cNvPr id="5" name="图片 4" descr="lvisam3"/>
          <p:cNvPicPr>
            <a:picLocks noChangeAspect="1"/>
          </p:cNvPicPr>
          <p:nvPr/>
        </p:nvPicPr>
        <p:blipFill>
          <a:blip r:embed="rId2"/>
          <a:stretch>
            <a:fillRect/>
          </a:stretch>
        </p:blipFill>
        <p:spPr>
          <a:xfrm>
            <a:off x="1402715" y="4271010"/>
            <a:ext cx="4533900" cy="2260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lis factor graph</a:t>
            </a:r>
            <a:endParaRPr lang="zh-CN" altLang="en-US"/>
          </a:p>
        </p:txBody>
      </p:sp>
      <p:pic>
        <p:nvPicPr>
          <p:cNvPr id="4" name="图片 3" descr="lvisam5"/>
          <p:cNvPicPr>
            <a:picLocks noChangeAspect="1"/>
          </p:cNvPicPr>
          <p:nvPr/>
        </p:nvPicPr>
        <p:blipFill>
          <a:blip r:embed="rId1"/>
          <a:stretch>
            <a:fillRect/>
          </a:stretch>
        </p:blipFill>
        <p:spPr>
          <a:xfrm>
            <a:off x="2144395" y="1835785"/>
            <a:ext cx="7263765" cy="36823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robust strategy</a:t>
            </a:r>
            <a:endParaRPr lang="en-US" altLang="zh-CN"/>
          </a:p>
        </p:txBody>
      </p:sp>
      <p:sp>
        <p:nvSpPr>
          <p:cNvPr id="3" name="内容占位符 2"/>
          <p:cNvSpPr>
            <a:spLocks noGrp="1"/>
          </p:cNvSpPr>
          <p:nvPr>
            <p:ph idx="1"/>
          </p:nvPr>
        </p:nvSpPr>
        <p:spPr>
          <a:xfrm>
            <a:off x="261620" y="1902460"/>
            <a:ext cx="6320155" cy="4351655"/>
          </a:xfrm>
        </p:spPr>
        <p:txBody>
          <a:bodyPr/>
          <a:p>
            <a:r>
              <a:rPr lang="en-US" altLang="zh-CN"/>
              <a:t>1. initial pose of scan matching (imu measurement or vis estimation)</a:t>
            </a:r>
            <a:endParaRPr lang="en-US" altLang="zh-CN"/>
          </a:p>
          <a:p>
            <a:endParaRPr lang="en-US" altLang="zh-CN"/>
          </a:p>
          <a:p>
            <a:r>
              <a:rPr lang="en-US" altLang="zh-CN"/>
              <a:t>2. pointcloud match failure detection</a:t>
            </a:r>
            <a:endParaRPr lang="en-US" altLang="zh-CN"/>
          </a:p>
          <a:p>
            <a:endParaRPr lang="en-US" altLang="zh-CN"/>
          </a:p>
          <a:p>
            <a:pPr marL="0" indent="0">
              <a:buNone/>
            </a:pPr>
            <a:r>
              <a:rPr lang="en-US" altLang="zh-CN"/>
              <a:t>                       min(|AT - b|)</a:t>
            </a:r>
            <a:endParaRPr lang="en-US" altLang="zh-CN"/>
          </a:p>
        </p:txBody>
      </p:sp>
      <p:pic>
        <p:nvPicPr>
          <p:cNvPr id="4" name="图片 3" descr="lvisam6"/>
          <p:cNvPicPr>
            <a:picLocks noChangeAspect="1"/>
          </p:cNvPicPr>
          <p:nvPr/>
        </p:nvPicPr>
        <p:blipFill>
          <a:blip r:embed="rId1"/>
          <a:stretch>
            <a:fillRect/>
          </a:stretch>
        </p:blipFill>
        <p:spPr>
          <a:xfrm>
            <a:off x="6581775" y="1583690"/>
            <a:ext cx="4262755" cy="49891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Experiment</a:t>
            </a:r>
            <a:endParaRPr lang="en-US" altLang="zh-CN"/>
          </a:p>
        </p:txBody>
      </p:sp>
      <p:sp>
        <p:nvSpPr>
          <p:cNvPr id="3" name="内容占位符 2"/>
          <p:cNvSpPr>
            <a:spLocks noGrp="1"/>
          </p:cNvSpPr>
          <p:nvPr>
            <p:ph idx="1"/>
          </p:nvPr>
        </p:nvSpPr>
        <p:spPr>
          <a:xfrm>
            <a:off x="838200" y="1825625"/>
            <a:ext cx="5746750" cy="4351655"/>
          </a:xfrm>
        </p:spPr>
        <p:txBody>
          <a:bodyPr/>
          <a:p>
            <a:r>
              <a:rPr lang="en-US" altLang="zh-CN"/>
              <a:t>A1(w/o depth): vins without depth associated feature point</a:t>
            </a:r>
            <a:endParaRPr lang="en-US" altLang="zh-CN"/>
          </a:p>
          <a:p>
            <a:r>
              <a:rPr lang="en-US" altLang="zh-CN"/>
              <a:t>A1(w/ depth): vins with depth associated feature point</a:t>
            </a:r>
            <a:endParaRPr lang="en-US" altLang="zh-CN"/>
          </a:p>
          <a:p>
            <a:r>
              <a:rPr lang="en-US" altLang="zh-CN"/>
              <a:t>A2: disable vins, enable lis</a:t>
            </a:r>
            <a:endParaRPr lang="en-US" altLang="zh-CN"/>
          </a:p>
          <a:p>
            <a:r>
              <a:rPr lang="en-US" altLang="zh-CN"/>
              <a:t>A3: lis &amp; vis enable (no loop correction)</a:t>
            </a:r>
            <a:endParaRPr lang="en-US" altLang="zh-CN"/>
          </a:p>
          <a:p>
            <a:r>
              <a:rPr lang="en-US" altLang="zh-CN"/>
              <a:t>A4: lis &amp; vis enable (loop closure)</a:t>
            </a:r>
            <a:endParaRPr lang="en-US" altLang="zh-CN"/>
          </a:p>
        </p:txBody>
      </p:sp>
      <p:pic>
        <p:nvPicPr>
          <p:cNvPr id="4" name="图片 3" descr="lvisam7"/>
          <p:cNvPicPr>
            <a:picLocks noChangeAspect="1"/>
          </p:cNvPicPr>
          <p:nvPr/>
        </p:nvPicPr>
        <p:blipFill>
          <a:blip r:embed="rId1"/>
          <a:stretch>
            <a:fillRect/>
          </a:stretch>
        </p:blipFill>
        <p:spPr>
          <a:xfrm>
            <a:off x="6474460" y="1178560"/>
            <a:ext cx="4610100" cy="5257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Experiment</a:t>
            </a:r>
            <a:endParaRPr lang="en-US" altLang="zh-CN"/>
          </a:p>
        </p:txBody>
      </p:sp>
      <p:pic>
        <p:nvPicPr>
          <p:cNvPr id="4" name="图片 3" descr="lvisam10"/>
          <p:cNvPicPr>
            <a:picLocks noChangeAspect="1"/>
          </p:cNvPicPr>
          <p:nvPr/>
        </p:nvPicPr>
        <p:blipFill>
          <a:blip r:embed="rId1"/>
          <a:stretch>
            <a:fillRect/>
          </a:stretch>
        </p:blipFill>
        <p:spPr>
          <a:xfrm>
            <a:off x="1188085" y="4227195"/>
            <a:ext cx="9106535" cy="2311400"/>
          </a:xfrm>
          <a:prstGeom prst="rect">
            <a:avLst/>
          </a:prstGeom>
        </p:spPr>
      </p:pic>
      <p:pic>
        <p:nvPicPr>
          <p:cNvPr id="5" name="图片 4" descr="lvisam9"/>
          <p:cNvPicPr>
            <a:picLocks noChangeAspect="1"/>
          </p:cNvPicPr>
          <p:nvPr/>
        </p:nvPicPr>
        <p:blipFill>
          <a:blip r:embed="rId2"/>
          <a:stretch>
            <a:fillRect/>
          </a:stretch>
        </p:blipFill>
        <p:spPr>
          <a:xfrm>
            <a:off x="6276975" y="1483995"/>
            <a:ext cx="3654425" cy="2539365"/>
          </a:xfrm>
          <a:prstGeom prst="rect">
            <a:avLst/>
          </a:prstGeom>
        </p:spPr>
      </p:pic>
      <p:pic>
        <p:nvPicPr>
          <p:cNvPr id="6" name="图片 5" descr="lvisam8"/>
          <p:cNvPicPr>
            <a:picLocks noChangeAspect="1"/>
          </p:cNvPicPr>
          <p:nvPr/>
        </p:nvPicPr>
        <p:blipFill>
          <a:blip r:embed="rId3"/>
          <a:stretch>
            <a:fillRect/>
          </a:stretch>
        </p:blipFill>
        <p:spPr>
          <a:xfrm>
            <a:off x="953770" y="1483995"/>
            <a:ext cx="4724400" cy="2743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971415" y="2367280"/>
            <a:ext cx="2033905" cy="2122805"/>
          </a:xfrm>
          <a:prstGeom prst="rect">
            <a:avLst/>
          </a:prstGeom>
          <a:noFill/>
        </p:spPr>
        <p:txBody>
          <a:bodyPr wrap="none" rtlCol="0">
            <a:spAutoFit/>
          </a:bodyPr>
          <a:p>
            <a:r>
              <a:rPr lang="en-US" altLang="zh-CN" sz="4400"/>
              <a:t>THANKS</a:t>
            </a:r>
            <a:endParaRPr lang="en-US" altLang="zh-CN" sz="4400"/>
          </a:p>
          <a:p>
            <a:endParaRPr lang="en-US" altLang="zh-CN" sz="4400"/>
          </a:p>
          <a:p>
            <a:r>
              <a:rPr lang="en-US" altLang="zh-CN" sz="4400"/>
              <a:t>   Q&amp;A</a:t>
            </a:r>
            <a:endParaRPr lang="en-US" altLang="zh-CN" sz="4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en-US" altLang="zh-CN"/>
              <a:t>why vision + inertial?</a:t>
            </a:r>
            <a:endParaRPr lang="en-US" altLang="zh-CN"/>
          </a:p>
        </p:txBody>
      </p:sp>
      <p:pic>
        <p:nvPicPr>
          <p:cNvPr id="4" name="图片 3"/>
          <p:cNvPicPr>
            <a:picLocks noChangeAspect="1"/>
          </p:cNvPicPr>
          <p:nvPr/>
        </p:nvPicPr>
        <p:blipFill>
          <a:blip r:embed="rId1"/>
          <a:stretch>
            <a:fillRect/>
          </a:stretch>
        </p:blipFill>
        <p:spPr>
          <a:xfrm>
            <a:off x="575945" y="1883410"/>
            <a:ext cx="2251075" cy="1268730"/>
          </a:xfrm>
          <a:prstGeom prst="rect">
            <a:avLst/>
          </a:prstGeom>
        </p:spPr>
      </p:pic>
      <p:pic>
        <p:nvPicPr>
          <p:cNvPr id="5" name="图片 4"/>
          <p:cNvPicPr>
            <a:picLocks noChangeAspect="1"/>
          </p:cNvPicPr>
          <p:nvPr/>
        </p:nvPicPr>
        <p:blipFill>
          <a:blip r:embed="rId2"/>
          <a:stretch>
            <a:fillRect/>
          </a:stretch>
        </p:blipFill>
        <p:spPr>
          <a:xfrm>
            <a:off x="575945" y="3747135"/>
            <a:ext cx="2355850" cy="1433830"/>
          </a:xfrm>
          <a:prstGeom prst="rect">
            <a:avLst/>
          </a:prstGeom>
        </p:spPr>
      </p:pic>
      <p:sp>
        <p:nvSpPr>
          <p:cNvPr id="6" name="文本框 5"/>
          <p:cNvSpPr txBox="1"/>
          <p:nvPr/>
        </p:nvSpPr>
        <p:spPr>
          <a:xfrm>
            <a:off x="575945" y="5657850"/>
            <a:ext cx="2734310" cy="368300"/>
          </a:xfrm>
          <a:prstGeom prst="rect">
            <a:avLst/>
          </a:prstGeom>
          <a:noFill/>
        </p:spPr>
        <p:txBody>
          <a:bodyPr wrap="none" rtlCol="0">
            <a:spAutoFit/>
          </a:bodyPr>
          <a:p>
            <a:r>
              <a:rPr lang="en-US" altLang="zh-CN"/>
              <a:t>well known scale ambiguity</a:t>
            </a:r>
            <a:endParaRPr lang="en-US" altLang="zh-CN"/>
          </a:p>
        </p:txBody>
      </p:sp>
      <p:sp>
        <p:nvSpPr>
          <p:cNvPr id="8" name="文本框 7"/>
          <p:cNvSpPr txBox="1"/>
          <p:nvPr/>
        </p:nvSpPr>
        <p:spPr>
          <a:xfrm>
            <a:off x="3456940" y="5659120"/>
            <a:ext cx="2882900" cy="645160"/>
          </a:xfrm>
          <a:prstGeom prst="rect">
            <a:avLst/>
          </a:prstGeom>
          <a:noFill/>
        </p:spPr>
        <p:txBody>
          <a:bodyPr wrap="none" rtlCol="0">
            <a:spAutoFit/>
          </a:bodyPr>
          <a:p>
            <a:r>
              <a:rPr lang="en-US" altLang="zh-CN"/>
              <a:t>pure rotation , fast motion,</a:t>
            </a:r>
            <a:endParaRPr lang="en-US" altLang="zh-CN"/>
          </a:p>
          <a:p>
            <a:r>
              <a:rPr lang="en-US" altLang="zh-CN"/>
              <a:t>poor texture, dynamic object</a:t>
            </a:r>
            <a:endParaRPr lang="en-US" altLang="zh-CN"/>
          </a:p>
        </p:txBody>
      </p:sp>
      <p:sp>
        <p:nvSpPr>
          <p:cNvPr id="9" name="文本框 8"/>
          <p:cNvSpPr txBox="1"/>
          <p:nvPr/>
        </p:nvSpPr>
        <p:spPr>
          <a:xfrm>
            <a:off x="6416675" y="5659120"/>
            <a:ext cx="2820035" cy="368300"/>
          </a:xfrm>
          <a:prstGeom prst="rect">
            <a:avLst/>
          </a:prstGeom>
          <a:noFill/>
        </p:spPr>
        <p:txBody>
          <a:bodyPr wrap="none" rtlCol="0">
            <a:spAutoFit/>
          </a:bodyPr>
          <a:p>
            <a:r>
              <a:rPr lang="en-US" altLang="zh-CN"/>
              <a:t>align with navigation system</a:t>
            </a:r>
            <a:endParaRPr lang="zh-CN" altLang="en-US"/>
          </a:p>
        </p:txBody>
      </p:sp>
      <p:sp>
        <p:nvSpPr>
          <p:cNvPr id="10" name="文本框 9"/>
          <p:cNvSpPr txBox="1"/>
          <p:nvPr/>
        </p:nvSpPr>
        <p:spPr>
          <a:xfrm>
            <a:off x="9843135" y="5659120"/>
            <a:ext cx="1831975" cy="368300"/>
          </a:xfrm>
          <a:prstGeom prst="rect">
            <a:avLst/>
          </a:prstGeom>
          <a:noFill/>
        </p:spPr>
        <p:txBody>
          <a:bodyPr wrap="none" rtlCol="0">
            <a:spAutoFit/>
          </a:bodyPr>
          <a:p>
            <a:r>
              <a:rPr lang="en-US" altLang="zh-CN"/>
              <a:t>cheap, as a whole</a:t>
            </a:r>
            <a:endParaRPr lang="zh-CN" altLang="en-US"/>
          </a:p>
        </p:txBody>
      </p:sp>
      <p:pic>
        <p:nvPicPr>
          <p:cNvPr id="11" name="图片 10"/>
          <p:cNvPicPr>
            <a:picLocks noChangeAspect="1"/>
          </p:cNvPicPr>
          <p:nvPr/>
        </p:nvPicPr>
        <p:blipFill>
          <a:blip r:embed="rId3"/>
          <a:stretch>
            <a:fillRect/>
          </a:stretch>
        </p:blipFill>
        <p:spPr>
          <a:xfrm>
            <a:off x="9236710" y="2888615"/>
            <a:ext cx="2815590" cy="1365885"/>
          </a:xfrm>
          <a:prstGeom prst="rect">
            <a:avLst/>
          </a:prstGeom>
        </p:spPr>
      </p:pic>
      <p:pic>
        <p:nvPicPr>
          <p:cNvPr id="12" name="图片 11"/>
          <p:cNvPicPr>
            <a:picLocks noChangeAspect="1"/>
          </p:cNvPicPr>
          <p:nvPr/>
        </p:nvPicPr>
        <p:blipFill>
          <a:blip r:embed="rId4"/>
          <a:stretch>
            <a:fillRect/>
          </a:stretch>
        </p:blipFill>
        <p:spPr>
          <a:xfrm>
            <a:off x="6220460" y="1883410"/>
            <a:ext cx="2867660" cy="1534160"/>
          </a:xfrm>
          <a:prstGeom prst="rect">
            <a:avLst/>
          </a:prstGeom>
        </p:spPr>
      </p:pic>
      <p:pic>
        <p:nvPicPr>
          <p:cNvPr id="13" name="图片 12"/>
          <p:cNvPicPr>
            <a:picLocks noChangeAspect="1"/>
          </p:cNvPicPr>
          <p:nvPr/>
        </p:nvPicPr>
        <p:blipFill>
          <a:blip r:embed="rId5"/>
          <a:stretch>
            <a:fillRect/>
          </a:stretch>
        </p:blipFill>
        <p:spPr>
          <a:xfrm>
            <a:off x="6301105" y="4011295"/>
            <a:ext cx="3051175" cy="1169670"/>
          </a:xfrm>
          <a:prstGeom prst="rect">
            <a:avLst/>
          </a:prstGeom>
        </p:spPr>
      </p:pic>
      <p:sp>
        <p:nvSpPr>
          <p:cNvPr id="14" name="文本框 13"/>
          <p:cNvSpPr txBox="1"/>
          <p:nvPr/>
        </p:nvSpPr>
        <p:spPr>
          <a:xfrm>
            <a:off x="4400550" y="1691005"/>
            <a:ext cx="825500" cy="368300"/>
          </a:xfrm>
          <a:prstGeom prst="rect">
            <a:avLst/>
          </a:prstGeom>
          <a:noFill/>
        </p:spPr>
        <p:txBody>
          <a:bodyPr wrap="none" rtlCol="0">
            <a:spAutoFit/>
          </a:bodyPr>
          <a:p>
            <a:r>
              <a:rPr lang="en-US" altLang="zh-CN"/>
              <a:t>E = t^R</a:t>
            </a:r>
            <a:endParaRPr lang="en-US" altLang="zh-CN"/>
          </a:p>
        </p:txBody>
      </p:sp>
      <p:pic>
        <p:nvPicPr>
          <p:cNvPr id="15" name="图片 14"/>
          <p:cNvPicPr>
            <a:picLocks noChangeAspect="1"/>
          </p:cNvPicPr>
          <p:nvPr/>
        </p:nvPicPr>
        <p:blipFill>
          <a:blip r:embed="rId6"/>
          <a:stretch>
            <a:fillRect/>
          </a:stretch>
        </p:blipFill>
        <p:spPr>
          <a:xfrm>
            <a:off x="3858260" y="2120265"/>
            <a:ext cx="2080260" cy="1297305"/>
          </a:xfrm>
          <a:prstGeom prst="rect">
            <a:avLst/>
          </a:prstGeom>
        </p:spPr>
      </p:pic>
      <p:pic>
        <p:nvPicPr>
          <p:cNvPr id="16" name="图片 15"/>
          <p:cNvPicPr>
            <a:picLocks noChangeAspect="1"/>
          </p:cNvPicPr>
          <p:nvPr/>
        </p:nvPicPr>
        <p:blipFill>
          <a:blip r:embed="rId7"/>
          <a:stretch>
            <a:fillRect/>
          </a:stretch>
        </p:blipFill>
        <p:spPr>
          <a:xfrm>
            <a:off x="3114040" y="3747135"/>
            <a:ext cx="3071495" cy="11804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Introduction</a:t>
            </a:r>
            <a:endParaRPr lang="en-US" altLang="zh-CN"/>
          </a:p>
        </p:txBody>
      </p:sp>
      <p:sp>
        <p:nvSpPr>
          <p:cNvPr id="8" name="文本框 7"/>
          <p:cNvSpPr txBox="1"/>
          <p:nvPr/>
        </p:nvSpPr>
        <p:spPr>
          <a:xfrm>
            <a:off x="838200" y="1691005"/>
            <a:ext cx="3668395" cy="3784600"/>
          </a:xfrm>
          <a:prstGeom prst="rect">
            <a:avLst/>
          </a:prstGeom>
          <a:noFill/>
        </p:spPr>
        <p:txBody>
          <a:bodyPr wrap="square" rtlCol="0" anchor="t">
            <a:spAutoFit/>
          </a:bodyPr>
          <a:p>
            <a:pPr algn="ctr"/>
            <a:r>
              <a:rPr lang="en-US" altLang="zh-CN" sz="2400">
                <a:sym typeface="+mn-ea"/>
              </a:rPr>
              <a:t>msckf (</a:t>
            </a:r>
            <a:r>
              <a:rPr lang="en-US" altLang="zh-CN" sz="2400">
                <a:solidFill>
                  <a:schemeClr val="accent2"/>
                </a:solidFill>
                <a:effectLst/>
                <a:sym typeface="+mn-ea"/>
              </a:rPr>
              <a:t>mingyang li</a:t>
            </a:r>
            <a:r>
              <a:rPr lang="en-US" altLang="zh-CN" sz="2400">
                <a:sym typeface="+mn-ea"/>
              </a:rPr>
              <a:t>)</a:t>
            </a:r>
            <a:endParaRPr lang="en-US" altLang="zh-CN" sz="2400"/>
          </a:p>
          <a:p>
            <a:pPr algn="ctr"/>
            <a:r>
              <a:rPr lang="en-US" altLang="zh-CN" sz="2400">
                <a:solidFill>
                  <a:schemeClr val="accent1"/>
                </a:solidFill>
                <a:effectLst>
                  <a:outerShdw blurRad="38100" dist="25400" dir="5400000" algn="ctr" rotWithShape="0">
                    <a:srgbClr val="6E747A">
                      <a:alpha val="43000"/>
                    </a:srgbClr>
                  </a:outerShdw>
                </a:effectLst>
                <a:sym typeface="+mn-ea"/>
              </a:rPr>
              <a:t>google-tango</a:t>
            </a:r>
            <a:endParaRPr lang="en-US" altLang="zh-CN" sz="2400">
              <a:solidFill>
                <a:schemeClr val="accent1"/>
              </a:solidFill>
              <a:effectLst>
                <a:outerShdw blurRad="38100" dist="25400" dir="5400000" algn="ctr" rotWithShape="0">
                  <a:srgbClr val="6E747A">
                    <a:alpha val="43000"/>
                  </a:srgbClr>
                </a:outerShdw>
              </a:effectLst>
              <a:sym typeface="+mn-ea"/>
            </a:endParaRPr>
          </a:p>
          <a:p>
            <a:pPr algn="ctr"/>
            <a:endParaRPr lang="en-US" altLang="zh-CN" sz="2400"/>
          </a:p>
          <a:p>
            <a:pPr algn="ctr"/>
            <a:r>
              <a:rPr lang="en-US" altLang="zh-CN" sz="2400">
                <a:sym typeface="+mn-ea"/>
              </a:rPr>
              <a:t>okvis (</a:t>
            </a:r>
            <a:r>
              <a:rPr lang="en-US" altLang="zh-CN" sz="2400">
                <a:solidFill>
                  <a:schemeClr val="accent2"/>
                </a:solidFill>
                <a:sym typeface="+mn-ea"/>
              </a:rPr>
              <a:t>ethz-asl</a:t>
            </a:r>
            <a:r>
              <a:rPr lang="en-US" altLang="zh-CN" sz="2400">
                <a:sym typeface="+mn-ea"/>
              </a:rPr>
              <a:t>)</a:t>
            </a:r>
            <a:endParaRPr lang="en-US" altLang="zh-CN" sz="2400">
              <a:sym typeface="+mn-ea"/>
            </a:endParaRPr>
          </a:p>
          <a:p>
            <a:pPr algn="ctr"/>
            <a:endParaRPr lang="en-US" altLang="zh-CN" sz="2400"/>
          </a:p>
          <a:p>
            <a:pPr algn="ctr"/>
            <a:r>
              <a:rPr lang="en-US" altLang="zh-CN" sz="2400">
                <a:sym typeface="+mn-ea"/>
              </a:rPr>
              <a:t>vins-mono(</a:t>
            </a:r>
            <a:r>
              <a:rPr lang="en-US" altLang="zh-CN" sz="2400">
                <a:solidFill>
                  <a:schemeClr val="accent2"/>
                </a:solidFill>
                <a:sym typeface="+mn-ea"/>
              </a:rPr>
              <a:t>qin tong, shenshaojie</a:t>
            </a:r>
            <a:r>
              <a:rPr lang="en-US" altLang="zh-CN" sz="2400">
                <a:sym typeface="+mn-ea"/>
              </a:rPr>
              <a:t>)</a:t>
            </a:r>
            <a:endParaRPr lang="en-US" altLang="zh-CN" sz="2400">
              <a:sym typeface="+mn-ea"/>
            </a:endParaRPr>
          </a:p>
          <a:p>
            <a:pPr algn="ctr"/>
            <a:endParaRPr lang="en-US" altLang="zh-CN" sz="2400"/>
          </a:p>
          <a:p>
            <a:pPr algn="ctr"/>
            <a:r>
              <a:rPr lang="en-US" altLang="zh-CN" sz="2400">
                <a:sym typeface="+mn-ea"/>
              </a:rPr>
              <a:t>orbslam3(</a:t>
            </a:r>
            <a:r>
              <a:rPr lang="en-US" altLang="zh-CN" sz="2400">
                <a:solidFill>
                  <a:schemeClr val="accent2"/>
                </a:solidFill>
                <a:sym typeface="+mn-ea"/>
              </a:rPr>
              <a:t>Universidad de Zaragoza</a:t>
            </a:r>
            <a:r>
              <a:rPr lang="en-US" altLang="zh-CN" sz="2400">
                <a:sym typeface="+mn-ea"/>
              </a:rPr>
              <a:t>)</a:t>
            </a:r>
            <a:endParaRPr lang="en-US" altLang="zh-CN" sz="2400">
              <a:sym typeface="+mn-ea"/>
            </a:endParaRPr>
          </a:p>
        </p:txBody>
      </p:sp>
      <p:pic>
        <p:nvPicPr>
          <p:cNvPr id="9" name="图片 8"/>
          <p:cNvPicPr>
            <a:picLocks noChangeAspect="1"/>
          </p:cNvPicPr>
          <p:nvPr/>
        </p:nvPicPr>
        <p:blipFill>
          <a:blip r:embed="rId1"/>
          <a:stretch>
            <a:fillRect/>
          </a:stretch>
        </p:blipFill>
        <p:spPr>
          <a:xfrm>
            <a:off x="5575935" y="611505"/>
            <a:ext cx="2762885" cy="1362075"/>
          </a:xfrm>
          <a:prstGeom prst="rect">
            <a:avLst/>
          </a:prstGeom>
        </p:spPr>
      </p:pic>
      <p:pic>
        <p:nvPicPr>
          <p:cNvPr id="10" name="图片 9"/>
          <p:cNvPicPr>
            <a:picLocks noChangeAspect="1"/>
          </p:cNvPicPr>
          <p:nvPr/>
        </p:nvPicPr>
        <p:blipFill>
          <a:blip r:embed="rId2"/>
          <a:stretch>
            <a:fillRect/>
          </a:stretch>
        </p:blipFill>
        <p:spPr>
          <a:xfrm>
            <a:off x="6212840" y="4643755"/>
            <a:ext cx="4478655" cy="1941195"/>
          </a:xfrm>
          <a:prstGeom prst="rect">
            <a:avLst/>
          </a:prstGeom>
        </p:spPr>
      </p:pic>
      <p:pic>
        <p:nvPicPr>
          <p:cNvPr id="11" name="图片 10"/>
          <p:cNvPicPr>
            <a:picLocks noChangeAspect="1"/>
          </p:cNvPicPr>
          <p:nvPr/>
        </p:nvPicPr>
        <p:blipFill>
          <a:blip r:embed="rId3"/>
          <a:stretch>
            <a:fillRect/>
          </a:stretch>
        </p:blipFill>
        <p:spPr>
          <a:xfrm>
            <a:off x="8548370" y="324485"/>
            <a:ext cx="2922270" cy="1936115"/>
          </a:xfrm>
          <a:prstGeom prst="rect">
            <a:avLst/>
          </a:prstGeom>
        </p:spPr>
      </p:pic>
      <p:pic>
        <p:nvPicPr>
          <p:cNvPr id="12" name="图片 11"/>
          <p:cNvPicPr>
            <a:picLocks noChangeAspect="1"/>
          </p:cNvPicPr>
          <p:nvPr/>
        </p:nvPicPr>
        <p:blipFill>
          <a:blip r:embed="rId4"/>
          <a:stretch>
            <a:fillRect/>
          </a:stretch>
        </p:blipFill>
        <p:spPr>
          <a:xfrm>
            <a:off x="8389620" y="2753995"/>
            <a:ext cx="3582670" cy="1492250"/>
          </a:xfrm>
          <a:prstGeom prst="rect">
            <a:avLst/>
          </a:prstGeom>
        </p:spPr>
      </p:pic>
      <p:pic>
        <p:nvPicPr>
          <p:cNvPr id="13" name="图片 12"/>
          <p:cNvPicPr>
            <a:picLocks noChangeAspect="1"/>
          </p:cNvPicPr>
          <p:nvPr/>
        </p:nvPicPr>
        <p:blipFill>
          <a:blip r:embed="rId5"/>
          <a:stretch>
            <a:fillRect/>
          </a:stretch>
        </p:blipFill>
        <p:spPr>
          <a:xfrm>
            <a:off x="4899660" y="2381250"/>
            <a:ext cx="3321685" cy="20961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VINS-MONO</a:t>
            </a:r>
            <a:endParaRPr lang="en-US" altLang="zh-CN"/>
          </a:p>
        </p:txBody>
      </p:sp>
      <p:sp>
        <p:nvSpPr>
          <p:cNvPr id="4" name="文本框 3"/>
          <p:cNvSpPr txBox="1"/>
          <p:nvPr/>
        </p:nvSpPr>
        <p:spPr>
          <a:xfrm>
            <a:off x="838200" y="6087745"/>
            <a:ext cx="8068310" cy="368300"/>
          </a:xfrm>
          <a:prstGeom prst="rect">
            <a:avLst/>
          </a:prstGeom>
          <a:noFill/>
        </p:spPr>
        <p:txBody>
          <a:bodyPr wrap="square" rtlCol="0" anchor="t">
            <a:spAutoFit/>
          </a:bodyPr>
          <a:p>
            <a:r>
              <a:rPr lang="en-US" altLang="zh-CN"/>
              <a:t>- </a:t>
            </a:r>
            <a:r>
              <a:rPr lang="zh-CN" altLang="en-US"/>
              <a:t>VINS-Mono: A Robust and Versatile Monocular Visual-Inertial State Estimator</a:t>
            </a:r>
            <a:endParaRPr lang="zh-CN" altLang="en-US"/>
          </a:p>
        </p:txBody>
      </p:sp>
      <p:pic>
        <p:nvPicPr>
          <p:cNvPr id="5" name="图片 4"/>
          <p:cNvPicPr>
            <a:picLocks noChangeAspect="1"/>
          </p:cNvPicPr>
          <p:nvPr/>
        </p:nvPicPr>
        <p:blipFill>
          <a:blip r:embed="rId1"/>
          <a:stretch>
            <a:fillRect/>
          </a:stretch>
        </p:blipFill>
        <p:spPr>
          <a:xfrm>
            <a:off x="1090930" y="1551940"/>
            <a:ext cx="10009505" cy="40741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VINS-MONO</a:t>
            </a:r>
            <a:endParaRPr lang="en-US" altLang="zh-CN"/>
          </a:p>
        </p:txBody>
      </p:sp>
      <p:sp>
        <p:nvSpPr>
          <p:cNvPr id="3" name="内容占位符 2"/>
          <p:cNvSpPr>
            <a:spLocks noGrp="1"/>
          </p:cNvSpPr>
          <p:nvPr>
            <p:ph idx="1"/>
          </p:nvPr>
        </p:nvSpPr>
        <p:spPr/>
        <p:txBody>
          <a:bodyPr/>
          <a:p>
            <a:endParaRPr lang="en-US" altLang="zh-CN"/>
          </a:p>
          <a:p>
            <a:pPr marL="0" indent="0">
              <a:buNone/>
            </a:pPr>
            <a:endParaRPr lang="en-US" altLang="zh-CN"/>
          </a:p>
        </p:txBody>
      </p:sp>
      <p:pic>
        <p:nvPicPr>
          <p:cNvPr id="5" name="图片 4"/>
          <p:cNvPicPr>
            <a:picLocks noChangeAspect="1"/>
          </p:cNvPicPr>
          <p:nvPr/>
        </p:nvPicPr>
        <p:blipFill>
          <a:blip r:embed="rId1"/>
          <a:stretch>
            <a:fillRect/>
          </a:stretch>
        </p:blipFill>
        <p:spPr>
          <a:xfrm>
            <a:off x="1331595" y="1691005"/>
            <a:ext cx="9291955" cy="4607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vision frontend</a:t>
            </a:r>
            <a:endParaRPr lang="en-US" altLang="zh-CN"/>
          </a:p>
        </p:txBody>
      </p:sp>
      <p:sp>
        <p:nvSpPr>
          <p:cNvPr id="3" name="内容占位符 2"/>
          <p:cNvSpPr>
            <a:spLocks noGrp="1"/>
          </p:cNvSpPr>
          <p:nvPr>
            <p:ph idx="1"/>
          </p:nvPr>
        </p:nvSpPr>
        <p:spPr/>
        <p:txBody>
          <a:bodyPr/>
          <a:p>
            <a:r>
              <a:rPr lang="en-US" altLang="zh-CN">
                <a:solidFill>
                  <a:schemeClr val="accent6">
                    <a:lumMod val="75000"/>
                  </a:schemeClr>
                </a:solidFill>
              </a:rPr>
              <a:t>image equal-histgram (cv::CLAHE)</a:t>
            </a:r>
            <a:endParaRPr lang="en-US" altLang="zh-CN">
              <a:solidFill>
                <a:schemeClr val="accent6">
                  <a:lumMod val="75000"/>
                </a:schemeClr>
              </a:solidFill>
            </a:endParaRPr>
          </a:p>
          <a:p>
            <a:r>
              <a:rPr lang="en-US" altLang="zh-CN">
                <a:solidFill>
                  <a:schemeClr val="accent6">
                    <a:lumMod val="75000"/>
                  </a:schemeClr>
                </a:solidFill>
              </a:rPr>
              <a:t>harris feature extraction (cv::goodFeaturesToTrack)</a:t>
            </a:r>
            <a:endParaRPr lang="en-US" altLang="zh-CN">
              <a:solidFill>
                <a:schemeClr val="accent6">
                  <a:lumMod val="75000"/>
                </a:schemeClr>
              </a:solidFill>
            </a:endParaRPr>
          </a:p>
          <a:p>
            <a:r>
              <a:rPr lang="en-US" altLang="zh-CN">
                <a:solidFill>
                  <a:schemeClr val="accent6">
                    <a:lumMod val="75000"/>
                  </a:schemeClr>
                </a:solidFill>
              </a:rPr>
              <a:t>set mask to uniformly sample feature point </a:t>
            </a:r>
            <a:endParaRPr lang="en-US" altLang="zh-CN">
              <a:solidFill>
                <a:schemeClr val="accent6">
                  <a:lumMod val="75000"/>
                </a:schemeClr>
              </a:solidFill>
            </a:endParaRPr>
          </a:p>
          <a:p>
            <a:r>
              <a:rPr lang="en-US" altLang="zh-CN">
                <a:solidFill>
                  <a:schemeClr val="accent6">
                    <a:lumMod val="75000"/>
                  </a:schemeClr>
                </a:solidFill>
              </a:rPr>
              <a:t>KLT pyramid feature tracking (cv::calcOpticalFlowPyrLK)</a:t>
            </a:r>
            <a:endParaRPr lang="en-US" altLang="zh-CN">
              <a:solidFill>
                <a:schemeClr val="accent6">
                  <a:lumMod val="75000"/>
                </a:schemeClr>
              </a:solidFill>
            </a:endParaRPr>
          </a:p>
          <a:p>
            <a:r>
              <a:rPr lang="en-US" altLang="zh-CN">
                <a:solidFill>
                  <a:schemeClr val="accent6">
                    <a:lumMod val="75000"/>
                  </a:schemeClr>
                </a:solidFill>
              </a:rPr>
              <a:t>ransan outlier removal based on essential matrix</a:t>
            </a:r>
            <a:endParaRPr lang="en-US" altLang="zh-CN">
              <a:solidFill>
                <a:schemeClr val="accent6">
                  <a:lumMod val="75000"/>
                </a:schemeClr>
              </a:solidFill>
            </a:endParaRPr>
          </a:p>
          <a:p>
            <a:r>
              <a:rPr lang="en-US" altLang="zh-CN">
                <a:solidFill>
                  <a:schemeClr val="accent6">
                    <a:lumMod val="75000"/>
                  </a:schemeClr>
                </a:solidFill>
              </a:rPr>
              <a:t>publish tracked feature points</a:t>
            </a:r>
            <a:endParaRPr lang="en-US" altLang="zh-CN"/>
          </a:p>
          <a:p>
            <a:endParaRPr lang="en-US" altLang="zh-CN"/>
          </a:p>
          <a:p>
            <a:r>
              <a:rPr lang="en-US" altLang="zh-CN">
                <a:ln/>
                <a:solidFill>
                  <a:schemeClr val="accent1"/>
                </a:solidFill>
                <a:effectLst>
                  <a:outerShdw blurRad="38100" dist="25400" dir="5400000" algn="ctr" rotWithShape="0">
                    <a:srgbClr val="6E747A">
                      <a:alpha val="43000"/>
                    </a:srgbClr>
                  </a:outerShdw>
                </a:effectLst>
              </a:rPr>
              <a:t>selecte keyframe based on count of feature point and parallex</a:t>
            </a:r>
            <a:endParaRPr lang="en-US" altLang="zh-CN">
              <a:ln/>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1065530" y="6177280"/>
            <a:ext cx="3081020" cy="368300"/>
          </a:xfrm>
          <a:prstGeom prst="rect">
            <a:avLst/>
          </a:prstGeom>
          <a:noFill/>
        </p:spPr>
        <p:txBody>
          <a:bodyPr wrap="none" rtlCol="0">
            <a:spAutoFit/>
          </a:bodyPr>
          <a:p>
            <a:r>
              <a:rPr lang="en-US" altLang="zh-CN"/>
              <a:t>todo: insert feature track video</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en-US" altLang="zh-CN"/>
              <a:t>imu preprocessing</a:t>
            </a:r>
            <a:endParaRPr lang="en-US" altLang="zh-CN"/>
          </a:p>
        </p:txBody>
      </p:sp>
      <p:pic>
        <p:nvPicPr>
          <p:cNvPr id="4" name="图片 3"/>
          <p:cNvPicPr>
            <a:picLocks noChangeAspect="1"/>
          </p:cNvPicPr>
          <p:nvPr/>
        </p:nvPicPr>
        <p:blipFill>
          <a:blip r:embed="rId1"/>
          <a:stretch>
            <a:fillRect/>
          </a:stretch>
        </p:blipFill>
        <p:spPr>
          <a:xfrm>
            <a:off x="838200" y="1906270"/>
            <a:ext cx="5020945" cy="3460115"/>
          </a:xfrm>
          <a:prstGeom prst="rect">
            <a:avLst/>
          </a:prstGeom>
        </p:spPr>
      </p:pic>
      <p:pic>
        <p:nvPicPr>
          <p:cNvPr id="5" name="图片 4"/>
          <p:cNvPicPr>
            <a:picLocks noChangeAspect="1"/>
          </p:cNvPicPr>
          <p:nvPr/>
        </p:nvPicPr>
        <p:blipFill>
          <a:blip r:embed="rId2"/>
          <a:stretch>
            <a:fillRect/>
          </a:stretch>
        </p:blipFill>
        <p:spPr>
          <a:xfrm>
            <a:off x="6720840" y="1094105"/>
            <a:ext cx="3989070" cy="2546350"/>
          </a:xfrm>
          <a:prstGeom prst="rect">
            <a:avLst/>
          </a:prstGeom>
        </p:spPr>
      </p:pic>
      <p:pic>
        <p:nvPicPr>
          <p:cNvPr id="6" name="图片 5"/>
          <p:cNvPicPr>
            <a:picLocks noChangeAspect="1"/>
          </p:cNvPicPr>
          <p:nvPr/>
        </p:nvPicPr>
        <p:blipFill>
          <a:blip r:embed="rId3"/>
          <a:stretch>
            <a:fillRect/>
          </a:stretch>
        </p:blipFill>
        <p:spPr>
          <a:xfrm>
            <a:off x="7044690" y="4351655"/>
            <a:ext cx="3341370" cy="1952625"/>
          </a:xfrm>
          <a:prstGeom prst="rect">
            <a:avLst/>
          </a:prstGeom>
        </p:spPr>
      </p:pic>
      <p:pic>
        <p:nvPicPr>
          <p:cNvPr id="7" name="图片 6"/>
          <p:cNvPicPr>
            <a:picLocks noChangeAspect="1"/>
          </p:cNvPicPr>
          <p:nvPr/>
        </p:nvPicPr>
        <p:blipFill>
          <a:blip r:embed="rId4"/>
          <a:stretch>
            <a:fillRect/>
          </a:stretch>
        </p:blipFill>
        <p:spPr>
          <a:xfrm>
            <a:off x="10709910" y="4945380"/>
            <a:ext cx="844550" cy="814705"/>
          </a:xfrm>
          <a:prstGeom prst="rect">
            <a:avLst/>
          </a:prstGeom>
        </p:spPr>
      </p:pic>
      <p:pic>
        <p:nvPicPr>
          <p:cNvPr id="8" name="图片 7"/>
          <p:cNvPicPr>
            <a:picLocks noChangeAspect="1"/>
          </p:cNvPicPr>
          <p:nvPr/>
        </p:nvPicPr>
        <p:blipFill>
          <a:blip r:embed="rId5"/>
          <a:stretch>
            <a:fillRect/>
          </a:stretch>
        </p:blipFill>
        <p:spPr>
          <a:xfrm>
            <a:off x="10534650" y="2097405"/>
            <a:ext cx="1143000" cy="1143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imu constraint on estimated states</a:t>
            </a:r>
            <a:endParaRPr lang="zh-CN" altLang="en-US"/>
          </a:p>
        </p:txBody>
      </p:sp>
      <p:pic>
        <p:nvPicPr>
          <p:cNvPr id="4" name="图片 3"/>
          <p:cNvPicPr>
            <a:picLocks noChangeAspect="1"/>
          </p:cNvPicPr>
          <p:nvPr/>
        </p:nvPicPr>
        <p:blipFill>
          <a:blip r:embed="rId1"/>
          <a:stretch>
            <a:fillRect/>
          </a:stretch>
        </p:blipFill>
        <p:spPr>
          <a:xfrm>
            <a:off x="2186305" y="1691005"/>
            <a:ext cx="7583805" cy="4663440"/>
          </a:xfrm>
          <a:prstGeom prst="rect">
            <a:avLst/>
          </a:prstGeom>
        </p:spPr>
      </p:pic>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2745</Words>
  <Application>WPS 演示</Application>
  <PresentationFormat>宽屏</PresentationFormat>
  <Paragraphs>155</Paragraphs>
  <Slides>26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Arial</vt:lpstr>
      <vt:lpstr>方正书宋_GBK</vt:lpstr>
      <vt:lpstr>Wingdings</vt:lpstr>
      <vt:lpstr>宋体</vt:lpstr>
      <vt:lpstr>Arial Unicode MS</vt:lpstr>
      <vt:lpstr>Calibri Light</vt:lpstr>
      <vt:lpstr>Helvetica Neue</vt:lpstr>
      <vt:lpstr>Calibri</vt:lpstr>
      <vt:lpstr>微软雅黑</vt:lpstr>
      <vt:lpstr>SimSun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c_c</dc:creator>
  <cp:lastModifiedBy>c_c</cp:lastModifiedBy>
  <cp:revision>4</cp:revision>
  <dcterms:created xsi:type="dcterms:W3CDTF">2021-06-06T11:31:26Z</dcterms:created>
  <dcterms:modified xsi:type="dcterms:W3CDTF">2021-06-06T11:31:26Z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2052-2.4.0.3944</vt:lpwstr>
  </property>
</Properties>
</file>